
<file path=[Content_Types].xml><?xml version="1.0" encoding="utf-8"?>
<Types xmlns="http://schemas.openxmlformats.org/package/2006/content-types">
  <Default Extension="jpg" ContentType="image/jpeg"/>
  <Default Extension="wmf" ContentType="image/x-wmf"/>
  <Default Extension="png" ContentType="image/png"/>
  <Default Extension="xml" ContentType="application/xml"/>
  <Default Extension="jpeg" ContentType="image/jpeg"/>
  <Default Extension="rels" ContentType="application/vnd.openxmlformats-package.relationships+xml"/>
  <Default Extension="bin" ContentType="application/vnd.openxmlformats-officedocument.oleObject"/>
  <Override PartName="/ppt/slides/slide55.xml" ContentType="application/vnd.openxmlformats-officedocument.presentationml.slide+xml"/>
  <Override PartName="/ppt/slides/slide52.xml" ContentType="application/vnd.openxmlformats-officedocument.presentationml.slide+xml"/>
  <Override PartName="/ppt/slides/slide50.xml" ContentType="application/vnd.openxmlformats-officedocument.presentationml.slide+xml"/>
  <Override PartName="/ppt/slides/slide53.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0.xml" ContentType="application/vnd.openxmlformats-officedocument.presentationml.slide+xml"/>
  <Override PartName="/ppt/slides/slide43.xml" ContentType="application/vnd.openxmlformats-officedocument.presentationml.slide+xml"/>
  <Override PartName="/ppt/slides/slide39.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8.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7.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17.xml" ContentType="application/vnd.openxmlformats-officedocument.presentationml.slide+xml"/>
  <Override PartName="/ppt/slides/slide41.xml" ContentType="application/vnd.openxmlformats-officedocument.presentationml.slide+xml"/>
  <Override PartName="/ppt/slides/slide14.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9.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32.xml" ContentType="application/vnd.openxmlformats-officedocument.presentationml.slide+xml"/>
  <Override PartName="/ppt/slides/slide7.xml" ContentType="application/vnd.openxmlformats-officedocument.presentationml.slide+xml"/>
  <Override PartName="/ppt/slides/slide4.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37.xml" ContentType="application/vnd.openxmlformats-officedocument.presentationml.slide+xml"/>
  <Override PartName="/ppt/slides/slide2.xml" ContentType="application/vnd.openxmlformats-officedocument.presentationml.slide+xml"/>
  <Override PartName="/ppt/slides/slide22.xml" ContentType="application/vnd.openxmlformats-officedocument.presentationml.slide+xml"/>
  <Override PartName="/ppt/slides/slide1.xml" ContentType="application/vnd.openxmlformats-officedocument.presentationml.slide+xml"/>
  <Override PartName="/ppt/slideLayouts/slideLayout24.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5.xml" ContentType="application/vnd.openxmlformats-officedocument.presentationml.slideLayout+xml"/>
  <Override PartName="/ppt/slides/slide15.xml" ContentType="application/vnd.openxmlformats-officedocument.presentationml.slide+xml"/>
  <Override PartName="/ppt/slides/slide18.xml" ContentType="application/vnd.openxmlformats-officedocument.presentationml.slide+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s/slide10.xml" ContentType="application/vnd.openxmlformats-officedocument.presentationml.slide+xml"/>
  <Override PartName="/ppt/slides/slide26.xml" ContentType="application/vnd.openxmlformats-officedocument.presentationml.slide+xml"/>
  <Override PartName="/ppt/slideLayouts/slideLayout17.xml" ContentType="application/vnd.openxmlformats-officedocument.presentationml.slideLayout+xml"/>
  <Override PartName="/ppt/slideLayouts/slideLayout10.xml" ContentType="application/vnd.openxmlformats-officedocument.presentationml.slideLayout+xml"/>
  <Override PartName="/ppt/slides/slide24.xml" ContentType="application/vnd.openxmlformats-officedocument.presentationml.slide+xml"/>
  <Override PartName="/ppt/slideLayouts/slideLayout20.xml" ContentType="application/vnd.openxmlformats-officedocument.presentationml.slideLayout+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16.xml" ContentType="application/vnd.openxmlformats-officedocument.presentationml.slideLayout+xml"/>
  <Override PartName="/ppt/slideLayouts/slideLayout9.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s/slide16.xml" ContentType="application/vnd.openxmlformats-officedocument.presentationml.slide+xml"/>
  <Override PartName="/ppt/slides/slide44.xml" ContentType="application/vnd.openxmlformats-officedocument.presentationml.slide+xml"/>
  <Override PartName="/ppt/slideLayouts/slideLayout1.xml" ContentType="application/vnd.openxmlformats-officedocument.presentationml.slideLayout+xml"/>
  <Override PartName="/ppt/slides/slide12.xml" ContentType="application/vnd.openxmlformats-officedocument.presentationml.slide+xml"/>
  <Override PartName="/ppt/slideMasters/slideMaster2.xml" ContentType="application/vnd.openxmlformats-officedocument.presentationml.slideMaster+xml"/>
  <Override PartName="/ppt/slideLayouts/slideLayout22.xml" ContentType="application/vnd.openxmlformats-officedocument.presentationml.slideLayout+xml"/>
  <Override PartName="/ppt/slides/slide23.xml" ContentType="application/vnd.openxmlformats-officedocument.presentationml.slide+xml"/>
  <Override PartName="/ppt/theme/theme1.xml" ContentType="application/vnd.openxmlformats-officedocument.theme+xml"/>
  <Override PartName="/ppt/slides/slide42.xml" ContentType="application/vnd.openxmlformats-officedocument.presentationml.slide+xml"/>
  <Override PartName="/docProps/app.xml" ContentType="application/vnd.openxmlformats-officedocument.extended-properties+xml"/>
  <Override PartName="/ppt/tableStyles.xml" ContentType="application/vnd.openxmlformats-officedocument.presentationml.tableStyles+xml"/>
  <Override PartName="/ppt/slideLayouts/slideLayout5.xml" ContentType="application/vnd.openxmlformats-officedocument.presentationml.slideLayout+xml"/>
  <Override PartName="/ppt/slides/slide20.xml" ContentType="application/vnd.openxmlformats-officedocument.presentationml.slide+xml"/>
  <Override PartName="/ppt/slides/slide29.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Masters/slideMaster1.xml" ContentType="application/vnd.openxmlformats-officedocument.presentationml.slideMaster+xml"/>
  <Override PartName="/ppt/slides/slide54.xml" ContentType="application/vnd.openxmlformats-officedocument.presentationml.slide+xml"/>
  <Override PartName="/ppt/slideLayouts/slideLayout14.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presentation.xml" ContentType="application/vnd.openxmlformats-officedocument.presentationml.presentation.main+xml"/>
  <Override PartName="/ppt/slideLayouts/slideLayout23.xml" ContentType="application/vnd.openxmlformats-officedocument.presentationml.slideLayout+xml"/>
  <Override PartName="/ppt/slides/slide28.xml" ContentType="application/vnd.openxmlformats-officedocument.presentationml.slide+xml"/>
  <Override PartName="/ppt/slideLayouts/slideLayout6.xml" ContentType="application/vnd.openxmlformats-officedocument.presentationml.slideLayout+xml"/>
  <Override PartName="/ppt/theme/theme2.xml" ContentType="application/vnd.openxmlformats-officedocument.theme+xml"/>
  <Override PartName="/ppt/slides/slide5.xml" ContentType="application/vnd.openxmlformats-officedocument.presentationml.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sldMasterIdLst>
    <p:sldMasterId id="2147483648" r:id="rId1"/>
    <p:sldMasterId id="2147483661" r:id="rId2"/>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Lst>
  <p:sldSz cx="9144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theme" Target="theme/theme1.xml"/><Relationship Id="rId4" Type="http://schemas.openxmlformats.org/officeDocument/2006/relationships/theme" Target="theme/theme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presProps" Target="presProps.xml" /><Relationship Id="rId61" Type="http://schemas.openxmlformats.org/officeDocument/2006/relationships/tableStyles" Target="tableStyles.xml" /><Relationship Id="rId62" Type="http://schemas.openxmlformats.org/officeDocument/2006/relationships/viewProps" Target="viewProps.xml" /></Relationship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Slide">
    <p:spTree>
      <p:nvGrpSpPr>
        <p:cNvPr id="1" name="" hidden="0"/>
        <p:cNvGrpSpPr/>
        <p:nvPr isPhoto="0" userDrawn="0"/>
      </p:nvGrpSpPr>
      <p:grpSpPr bwMode="auto">
        <a:xfrm>
          <a:off x="0" y="0"/>
          <a:ext cx="0" cy="0"/>
          <a:chOff x="0" y="0"/>
          <a:chExt cx="0" cy="0"/>
        </a:xfrm>
      </p:grpSpPr>
    </p:spTree>
  </p:cSld>
  <p:clrMapOvr>
    <a:masterClrMapping/>
  </p:clrMapOvr>
  <p:hf dt="1" ftr="1" hdr="1" sldNum="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verTx" userDrawn="1">
  <p:cSld name="Title, Content over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403812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457200" y="3980160"/>
            <a:ext cx="403812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fourObj" userDrawn="1">
  <p:cSld name="Title, 4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252648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7" name="PlaceHolder 4" hidden="0"/>
          <p:cNvSpPr>
            <a:spLocks noGrp="1"/>
          </p:cNvSpPr>
          <p:nvPr isPhoto="0" userDrawn="0">
            <p:ph type="body" hasCustomPrompt="0"/>
          </p:nvPr>
        </p:nvSpPr>
        <p:spPr bwMode="auto">
          <a:xfrm>
            <a:off x="457200" y="398016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8" name="PlaceHolder 5" hidden="0"/>
          <p:cNvSpPr>
            <a:spLocks noGrp="1"/>
          </p:cNvSpPr>
          <p:nvPr isPhoto="0" userDrawn="0">
            <p:ph type="body" hasCustomPrompt="0"/>
          </p:nvPr>
        </p:nvSpPr>
        <p:spPr bwMode="auto">
          <a:xfrm>
            <a:off x="2526480" y="398016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Title, 6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1822680" y="200844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7" name="PlaceHolder 4" hidden="0"/>
          <p:cNvSpPr>
            <a:spLocks noGrp="1"/>
          </p:cNvSpPr>
          <p:nvPr isPhoto="0" userDrawn="0">
            <p:ph type="body" hasCustomPrompt="0"/>
          </p:nvPr>
        </p:nvSpPr>
        <p:spPr bwMode="auto">
          <a:xfrm>
            <a:off x="3187800" y="200844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8" name="PlaceHolder 5" hidden="0"/>
          <p:cNvSpPr>
            <a:spLocks noGrp="1"/>
          </p:cNvSpPr>
          <p:nvPr isPhoto="0" userDrawn="0">
            <p:ph type="body" hasCustomPrompt="0"/>
          </p:nvPr>
        </p:nvSpPr>
        <p:spPr bwMode="auto">
          <a:xfrm>
            <a:off x="457200" y="398016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9" name="PlaceHolder 6" hidden="0"/>
          <p:cNvSpPr>
            <a:spLocks noGrp="1"/>
          </p:cNvSpPr>
          <p:nvPr isPhoto="0" userDrawn="0">
            <p:ph type="body" hasCustomPrompt="0"/>
          </p:nvPr>
        </p:nvSpPr>
        <p:spPr bwMode="auto">
          <a:xfrm>
            <a:off x="1822680" y="398016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10" name="PlaceHolder 7" hidden="0"/>
          <p:cNvSpPr>
            <a:spLocks noGrp="1"/>
          </p:cNvSpPr>
          <p:nvPr isPhoto="0" userDrawn="0">
            <p:ph type="body" hasCustomPrompt="0"/>
          </p:nvPr>
        </p:nvSpPr>
        <p:spPr bwMode="auto">
          <a:xfrm>
            <a:off x="3187800" y="398016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Slide">
    <p:spTree>
      <p:nvGrpSpPr>
        <p:cNvPr id="1" name="" hidden="0"/>
        <p:cNvGrpSpPr/>
        <p:nvPr isPhoto="0" userDrawn="0"/>
      </p:nvGrpSpPr>
      <p:grpSpPr bwMode="auto">
        <a:xfrm>
          <a:off x="0" y="0"/>
          <a:ext cx="0" cy="0"/>
          <a:chOff x="0" y="0"/>
          <a:chExt cx="0" cy="0"/>
        </a:xfrm>
      </p:grpSpPr>
    </p:spTree>
  </p:cSld>
  <p:clrMapOvr>
    <a:masterClrMapping/>
  </p:clrMapOvr>
  <p:hf dt="1" ftr="1" hdr="1" sldNum="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x" userDrawn="1">
  <p:cSld name="Title Slide">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subTitle" hasCustomPrompt="0"/>
          </p:nvPr>
        </p:nvSpPr>
        <p:spPr bwMode="auto">
          <a:xfrm>
            <a:off x="457200" y="2008440"/>
            <a:ext cx="4038120" cy="3774600"/>
          </a:xfrm>
          <a:prstGeom prst="rect">
            <a:avLst/>
          </a:prstGeom>
        </p:spPr>
        <p:txBody>
          <a:bodyPr lIns="0" tIns="0" rIns="0" bIns="0" anchor="ctr"/>
          <a:p>
            <a:pPr algn="ctr">
              <a:defRPr/>
            </a:pPr>
            <a:endParaRPr lang="en-US" sz="3200" b="0" strike="noStrike" spc="-1">
              <a:latin typeface="Arial"/>
            </a:endParaRPr>
          </a:p>
        </p:txBody>
      </p:sp>
    </p:spTree>
  </p:cSld>
  <p:clrMapOvr>
    <a:masterClrMapping/>
  </p:clrMapOvr>
  <p:hf dt="1" ftr="1" hdr="1" sldNum="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4038120" cy="377460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itle, 2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970280" cy="377460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2526480" y="2008440"/>
            <a:ext cx="1970280" cy="377460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Tree>
  </p:cSld>
  <p:clrMapOvr>
    <a:masterClrMapping/>
  </p:clrMapOvr>
  <p:hf dt="1" ftr="1" hdr="1" sldNum="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nly" userDrawn="1">
  <p:cSld name="Centered Tex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subTitle" hasCustomPrompt="0"/>
          </p:nvPr>
        </p:nvSpPr>
        <p:spPr bwMode="auto">
          <a:xfrm>
            <a:off x="457200" y="682920"/>
            <a:ext cx="8229240" cy="5297760"/>
          </a:xfrm>
          <a:prstGeom prst="rect">
            <a:avLst/>
          </a:prstGeom>
        </p:spPr>
        <p:txBody>
          <a:bodyPr lIns="0" tIns="0" rIns="0" bIns="0" anchor="ctr"/>
          <a:p>
            <a:pPr algn="ctr">
              <a:defRPr/>
            </a:pPr>
            <a:endParaRPr lang="en-US" sz="3200" b="0" strike="noStrike" spc="-1">
              <a:latin typeface="Arial"/>
            </a:endParaRPr>
          </a:p>
        </p:txBody>
      </p:sp>
    </p:spTree>
  </p:cSld>
  <p:clrMapOvr>
    <a:masterClrMapping/>
  </p:clrMapOvr>
  <p:hf dt="1" ftr="1" hdr="1" sldNum="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AndObj" userDrawn="1">
  <p:cSld name="Title, 2 Content and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2526480" y="2008440"/>
            <a:ext cx="1970280" cy="377460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7" name="PlaceHolder 4" hidden="0"/>
          <p:cNvSpPr>
            <a:spLocks noGrp="1"/>
          </p:cNvSpPr>
          <p:nvPr isPhoto="0" userDrawn="0">
            <p:ph type="body" hasCustomPrompt="0"/>
          </p:nvPr>
        </p:nvSpPr>
        <p:spPr bwMode="auto">
          <a:xfrm>
            <a:off x="457200" y="398016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x" userDrawn="1">
  <p:cSld name="Title Slide">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subTitle" hasCustomPrompt="0"/>
          </p:nvPr>
        </p:nvSpPr>
        <p:spPr bwMode="auto">
          <a:xfrm>
            <a:off x="457200" y="2008440"/>
            <a:ext cx="4038120" cy="3774600"/>
          </a:xfrm>
          <a:prstGeom prst="rect">
            <a:avLst/>
          </a:prstGeom>
        </p:spPr>
        <p:txBody>
          <a:bodyPr lIns="0" tIns="0" rIns="0" bIns="0" anchor="ctr"/>
          <a:p>
            <a:pPr algn="ctr">
              <a:defRPr/>
            </a:pPr>
            <a:endParaRPr lang="en-US" sz="3200" b="0" strike="noStrike" spc="-1">
              <a:latin typeface="Arial"/>
            </a:endParaRPr>
          </a:p>
        </p:txBody>
      </p:sp>
    </p:spTree>
  </p:cSld>
  <p:clrMapOvr>
    <a:masterClrMapping/>
  </p:clrMapOvr>
  <p:hf dt="1" ftr="1" hdr="1" sldNum="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AndTwoObj" userDrawn="1">
  <p:cSld name="Title Content and 2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970280" cy="377460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252648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7" name="PlaceHolder 4" hidden="0"/>
          <p:cNvSpPr>
            <a:spLocks noGrp="1"/>
          </p:cNvSpPr>
          <p:nvPr isPhoto="0" userDrawn="0">
            <p:ph type="body" hasCustomPrompt="0"/>
          </p:nvPr>
        </p:nvSpPr>
        <p:spPr bwMode="auto">
          <a:xfrm>
            <a:off x="2526480" y="398016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OverTx" userDrawn="1">
  <p:cSld name="Title, 2 Content over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252648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7" name="PlaceHolder 4" hidden="0"/>
          <p:cNvSpPr>
            <a:spLocks noGrp="1"/>
          </p:cNvSpPr>
          <p:nvPr isPhoto="0" userDrawn="0">
            <p:ph type="body" hasCustomPrompt="0"/>
          </p:nvPr>
        </p:nvSpPr>
        <p:spPr bwMode="auto">
          <a:xfrm>
            <a:off x="457200" y="3980160"/>
            <a:ext cx="403812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verTx" userDrawn="1">
  <p:cSld name="Title, Content over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403812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457200" y="3980160"/>
            <a:ext cx="403812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fourObj" userDrawn="1">
  <p:cSld name="Title, 4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252648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7" name="PlaceHolder 4" hidden="0"/>
          <p:cNvSpPr>
            <a:spLocks noGrp="1"/>
          </p:cNvSpPr>
          <p:nvPr isPhoto="0" userDrawn="0">
            <p:ph type="body" hasCustomPrompt="0"/>
          </p:nvPr>
        </p:nvSpPr>
        <p:spPr bwMode="auto">
          <a:xfrm>
            <a:off x="457200" y="398016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8" name="PlaceHolder 5" hidden="0"/>
          <p:cNvSpPr>
            <a:spLocks noGrp="1"/>
          </p:cNvSpPr>
          <p:nvPr isPhoto="0" userDrawn="0">
            <p:ph type="body" hasCustomPrompt="0"/>
          </p:nvPr>
        </p:nvSpPr>
        <p:spPr bwMode="auto">
          <a:xfrm>
            <a:off x="2526480" y="398016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Title, 6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1822680" y="200844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7" name="PlaceHolder 4" hidden="0"/>
          <p:cNvSpPr>
            <a:spLocks noGrp="1"/>
          </p:cNvSpPr>
          <p:nvPr isPhoto="0" userDrawn="0">
            <p:ph type="body" hasCustomPrompt="0"/>
          </p:nvPr>
        </p:nvSpPr>
        <p:spPr bwMode="auto">
          <a:xfrm>
            <a:off x="3187800" y="200844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8" name="PlaceHolder 5" hidden="0"/>
          <p:cNvSpPr>
            <a:spLocks noGrp="1"/>
          </p:cNvSpPr>
          <p:nvPr isPhoto="0" userDrawn="0">
            <p:ph type="body" hasCustomPrompt="0"/>
          </p:nvPr>
        </p:nvSpPr>
        <p:spPr bwMode="auto">
          <a:xfrm>
            <a:off x="457200" y="398016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9" name="PlaceHolder 6" hidden="0"/>
          <p:cNvSpPr>
            <a:spLocks noGrp="1"/>
          </p:cNvSpPr>
          <p:nvPr isPhoto="0" userDrawn="0">
            <p:ph type="body" hasCustomPrompt="0"/>
          </p:nvPr>
        </p:nvSpPr>
        <p:spPr bwMode="auto">
          <a:xfrm>
            <a:off x="1822680" y="398016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10" name="PlaceHolder 7" hidden="0"/>
          <p:cNvSpPr>
            <a:spLocks noGrp="1"/>
          </p:cNvSpPr>
          <p:nvPr isPhoto="0" userDrawn="0">
            <p:ph type="body" hasCustomPrompt="0"/>
          </p:nvPr>
        </p:nvSpPr>
        <p:spPr bwMode="auto">
          <a:xfrm>
            <a:off x="3187800" y="398016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4038120" cy="377460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itle, 2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970280" cy="377460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2526480" y="2008440"/>
            <a:ext cx="1970280" cy="377460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Tree>
  </p:cSld>
  <p:clrMapOvr>
    <a:masterClrMapping/>
  </p:clrMapOvr>
  <p:hf dt="1" ftr="1" hdr="1" sldNum="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nly" userDrawn="1">
  <p:cSld name="Centered Tex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subTitle" hasCustomPrompt="0"/>
          </p:nvPr>
        </p:nvSpPr>
        <p:spPr bwMode="auto">
          <a:xfrm>
            <a:off x="457200" y="682920"/>
            <a:ext cx="8229240" cy="5297760"/>
          </a:xfrm>
          <a:prstGeom prst="rect">
            <a:avLst/>
          </a:prstGeom>
        </p:spPr>
        <p:txBody>
          <a:bodyPr lIns="0" tIns="0" rIns="0" bIns="0" anchor="ctr"/>
          <a:p>
            <a:pPr algn="ctr">
              <a:defRPr/>
            </a:pPr>
            <a:endParaRPr lang="en-US" sz="3200" b="0" strike="noStrike" spc="-1">
              <a:latin typeface="Arial"/>
            </a:endParaRPr>
          </a:p>
        </p:txBody>
      </p:sp>
    </p:spTree>
  </p:cSld>
  <p:clrMapOvr>
    <a:masterClrMapping/>
  </p:clrMapOvr>
  <p:hf dt="1" ftr="1" hdr="1" sldNum="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AndObj" userDrawn="1">
  <p:cSld name="Title, 2 Content and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2526480" y="2008440"/>
            <a:ext cx="1970280" cy="377460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7" name="PlaceHolder 4" hidden="0"/>
          <p:cNvSpPr>
            <a:spLocks noGrp="1"/>
          </p:cNvSpPr>
          <p:nvPr isPhoto="0" userDrawn="0">
            <p:ph type="body" hasCustomPrompt="0"/>
          </p:nvPr>
        </p:nvSpPr>
        <p:spPr bwMode="auto">
          <a:xfrm>
            <a:off x="457200" y="398016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AndTwoObj" userDrawn="1">
  <p:cSld name="Title Content and 2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970280" cy="377460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252648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7" name="PlaceHolder 4" hidden="0"/>
          <p:cNvSpPr>
            <a:spLocks noGrp="1"/>
          </p:cNvSpPr>
          <p:nvPr isPhoto="0" userDrawn="0">
            <p:ph type="body" hasCustomPrompt="0"/>
          </p:nvPr>
        </p:nvSpPr>
        <p:spPr bwMode="auto">
          <a:xfrm>
            <a:off x="2526480" y="398016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OverTx" userDrawn="1">
  <p:cSld name="Title, 2 Content over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252648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7" name="PlaceHolder 4" hidden="0"/>
          <p:cNvSpPr>
            <a:spLocks noGrp="1"/>
          </p:cNvSpPr>
          <p:nvPr isPhoto="0" userDrawn="0">
            <p:ph type="body" hasCustomPrompt="0"/>
          </p:nvPr>
        </p:nvSpPr>
        <p:spPr bwMode="auto">
          <a:xfrm>
            <a:off x="457200" y="3980160"/>
            <a:ext cx="403812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5" Type="http://schemas.openxmlformats.org/officeDocument/2006/relationships/image" Target="../media/image2.png"/></Relationships>
</file>

<file path=ppt/slideMasters/_rels/slideMaster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3.jpg"/><Relationship Id="rId15"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hidden="0"/>
        <p:cNvGrpSpPr/>
        <p:nvPr isPhoto="0" userDrawn="0"/>
      </p:nvGrpSpPr>
      <p:grpSpPr bwMode="auto">
        <a:xfrm>
          <a:off x="0" y="0"/>
          <a:ext cx="0" cy="0"/>
          <a:chOff x="0" y="0"/>
          <a:chExt cx="0" cy="0"/>
        </a:xfrm>
      </p:grpSpPr>
      <p:pic>
        <p:nvPicPr>
          <p:cNvPr id="4" name="Image 5" descr="" hidden="0"/>
          <p:cNvPicPr/>
          <p:nvPr isPhoto="0" userDrawn="0"/>
        </p:nvPicPr>
        <p:blipFill>
          <a:blip r:embed="rId14"/>
          <a:stretch/>
        </p:blipFill>
        <p:spPr bwMode="auto">
          <a:xfrm>
            <a:off x="0" y="0"/>
            <a:ext cx="9187920" cy="6890760"/>
          </a:xfrm>
          <a:prstGeom prst="rect">
            <a:avLst/>
          </a:prstGeom>
          <a:ln>
            <a:noFill/>
          </a:ln>
        </p:spPr>
      </p:pic>
      <p:pic>
        <p:nvPicPr>
          <p:cNvPr id="5" name="Image 6" descr="" hidden="0"/>
          <p:cNvPicPr/>
          <p:nvPr isPhoto="0" userDrawn="0"/>
        </p:nvPicPr>
        <p:blipFill>
          <a:blip r:embed="rId15"/>
          <a:stretch/>
        </p:blipFill>
        <p:spPr bwMode="auto">
          <a:xfrm>
            <a:off x="7012800" y="913680"/>
            <a:ext cx="1673640" cy="601200"/>
          </a:xfrm>
          <a:prstGeom prst="rect">
            <a:avLst/>
          </a:prstGeom>
          <a:ln>
            <a:noFill/>
          </a:ln>
        </p:spPr>
      </p:pic>
      <p:sp>
        <p:nvSpPr>
          <p:cNvPr id="6" name="PlaceHolder 1" hidden="0"/>
          <p:cNvSpPr>
            <a:spLocks noGrp="1"/>
          </p:cNvSpPr>
          <p:nvPr isPhoto="0" userDrawn="0">
            <p:ph type="title" hasCustomPrompt="0"/>
          </p:nvPr>
        </p:nvSpPr>
        <p:spPr bwMode="auto">
          <a:xfrm>
            <a:off x="4320000" y="3377160"/>
            <a:ext cx="4377240" cy="953640"/>
          </a:xfrm>
          <a:prstGeom prst="rect">
            <a:avLst/>
          </a:prstGeom>
        </p:spPr>
        <p:txBody>
          <a:bodyPr anchor="b">
            <a:normAutofit/>
          </a:bodyPr>
          <a:p>
            <a:pPr>
              <a:lnSpc>
                <a:spcPct val="100000"/>
              </a:lnSpc>
              <a:defRPr/>
            </a:pPr>
            <a:r>
              <a:rPr lang="fr-FR" sz="2800" b="0" strike="noStrike" cap="all" spc="497">
                <a:solidFill>
                  <a:srgbClr val="F3E816"/>
                </a:solidFill>
                <a:latin typeface="Open Sans Light"/>
              </a:rPr>
              <a:t>Cliquez et modifiez le titre</a:t>
            </a:r>
            <a:endParaRPr lang="fr-FR" sz="2800" b="0" strike="noStrike" spc="-1">
              <a:solidFill>
                <a:srgbClr val="000000"/>
              </a:solidFill>
              <a:latin typeface="Calibri"/>
            </a:endParaRPr>
          </a:p>
        </p:txBody>
      </p:sp>
      <p:sp>
        <p:nvSpPr>
          <p:cNvPr id="7" name="PlaceHolder 2" hidden="0"/>
          <p:cNvSpPr>
            <a:spLocks noGrp="1"/>
          </p:cNvSpPr>
          <p:nvPr isPhoto="0" userDrawn="0">
            <p:ph type="body" hasCustomPrompt="0"/>
          </p:nvPr>
        </p:nvSpPr>
        <p:spPr bwMode="auto">
          <a:xfrm>
            <a:off x="457200" y="1604520"/>
            <a:ext cx="8229240" cy="3977280"/>
          </a:xfrm>
          <a:prstGeom prst="rect">
            <a:avLst/>
          </a:prstGeom>
        </p:spPr>
        <p:txBody>
          <a:bodyPr lIns="0" tIns="0" rIns="0" bIns="0">
            <a:normAutofit/>
          </a:bodyPr>
          <a:p>
            <a:pPr marL="432000" indent="-324000">
              <a:spcBef>
                <a:spcPts val="1417"/>
              </a:spcBef>
              <a:buClr>
                <a:srgbClr val="000000"/>
              </a:buClr>
              <a:buSzPct val="45000"/>
              <a:buFont typeface="Wingdings"/>
              <a:buChar char=""/>
              <a:defRPr/>
            </a:pPr>
            <a:r>
              <a:rPr lang="fr-FR" sz="3200" b="0" strike="noStrike" spc="-1">
                <a:solidFill>
                  <a:srgbClr val="000000"/>
                </a:solidFill>
                <a:latin typeface="Calibri"/>
              </a:rPr>
              <a:t>Click to edit the outline text format</a:t>
            </a:r>
            <a:endParaRPr lang="fr-FR" sz="3200" b="0" strike="noStrike" spc="-1">
              <a:solidFill>
                <a:srgbClr val="000000"/>
              </a:solidFill>
              <a:latin typeface="Calibri"/>
            </a:endParaRPr>
          </a:p>
          <a:p>
            <a:pPr marL="864000" lvl="1" indent="-324000">
              <a:spcBef>
                <a:spcPts val="1134"/>
              </a:spcBef>
              <a:buClr>
                <a:srgbClr val="000000"/>
              </a:buClr>
              <a:buSzPct val="75000"/>
              <a:buFont typeface="Symbol"/>
              <a:buChar char=""/>
              <a:defRPr/>
            </a:pPr>
            <a:r>
              <a:rPr lang="fr-FR" sz="2400" b="0" strike="noStrike" spc="-1">
                <a:solidFill>
                  <a:srgbClr val="000000"/>
                </a:solidFill>
                <a:latin typeface="Calibri"/>
              </a:rPr>
              <a:t>Second Outline Level</a:t>
            </a:r>
            <a:endParaRPr lang="fr-FR" sz="2400" b="0" strike="noStrike" spc="-1">
              <a:solidFill>
                <a:srgbClr val="000000"/>
              </a:solidFill>
              <a:latin typeface="Calibri"/>
            </a:endParaRPr>
          </a:p>
          <a:p>
            <a:pPr marL="1296000" lvl="2" indent="-288000">
              <a:spcBef>
                <a:spcPts val="850"/>
              </a:spcBef>
              <a:buClr>
                <a:srgbClr val="000000"/>
              </a:buClr>
              <a:buSzPct val="45000"/>
              <a:buFont typeface="Wingdings"/>
              <a:buChar char=""/>
              <a:defRPr/>
            </a:pPr>
            <a:r>
              <a:rPr lang="fr-FR" sz="2000" b="0" strike="noStrike" spc="-1">
                <a:solidFill>
                  <a:srgbClr val="000000"/>
                </a:solidFill>
                <a:latin typeface="Calibri"/>
              </a:rPr>
              <a:t>Third Outline Level</a:t>
            </a:r>
            <a:endParaRPr lang="fr-FR" sz="2000" b="0" strike="noStrike" spc="-1">
              <a:solidFill>
                <a:srgbClr val="000000"/>
              </a:solidFill>
              <a:latin typeface="Calibri"/>
            </a:endParaRPr>
          </a:p>
          <a:p>
            <a:pPr marL="1728000" lvl="3" indent="-216000">
              <a:spcBef>
                <a:spcPts val="567"/>
              </a:spcBef>
              <a:buClr>
                <a:srgbClr val="000000"/>
              </a:buClr>
              <a:buSzPct val="75000"/>
              <a:buFont typeface="Symbol"/>
              <a:buChar char=""/>
              <a:defRPr/>
            </a:pPr>
            <a:r>
              <a:rPr lang="fr-FR" sz="2000" b="0" strike="noStrike" spc="-1">
                <a:solidFill>
                  <a:srgbClr val="000000"/>
                </a:solidFill>
                <a:latin typeface="Calibri"/>
              </a:rPr>
              <a:t>Fourth Outline Level</a:t>
            </a:r>
            <a:endParaRPr lang="fr-FR" sz="2000" b="0" strike="noStrike" spc="-1">
              <a:solidFill>
                <a:srgbClr val="000000"/>
              </a:solidFill>
              <a:latin typeface="Calibri"/>
            </a:endParaRPr>
          </a:p>
          <a:p>
            <a:pPr marL="2160000" lvl="4" indent="-216000">
              <a:spcBef>
                <a:spcPts val="283"/>
              </a:spcBef>
              <a:buClr>
                <a:srgbClr val="000000"/>
              </a:buClr>
              <a:buSzPct val="45000"/>
              <a:buFont typeface="Wingdings"/>
              <a:buChar char=""/>
              <a:defRPr/>
            </a:pPr>
            <a:r>
              <a:rPr lang="fr-FR" sz="2000" b="0" strike="noStrike" spc="-1">
                <a:solidFill>
                  <a:srgbClr val="000000"/>
                </a:solidFill>
                <a:latin typeface="Calibri"/>
              </a:rPr>
              <a:t>Fifth Outline Level</a:t>
            </a:r>
            <a:endParaRPr lang="fr-FR" sz="2000" b="0" strike="noStrike" spc="-1">
              <a:solidFill>
                <a:srgbClr val="000000"/>
              </a:solidFill>
              <a:latin typeface="Calibri"/>
            </a:endParaRPr>
          </a:p>
          <a:p>
            <a:pPr marL="2592000" lvl="5" indent="-216000">
              <a:spcBef>
                <a:spcPts val="283"/>
              </a:spcBef>
              <a:buClr>
                <a:srgbClr val="000000"/>
              </a:buClr>
              <a:buSzPct val="45000"/>
              <a:buFont typeface="Wingdings"/>
              <a:buChar char=""/>
              <a:defRPr/>
            </a:pPr>
            <a:r>
              <a:rPr lang="fr-FR" sz="2000" b="0" strike="noStrike" spc="-1">
                <a:solidFill>
                  <a:srgbClr val="000000"/>
                </a:solidFill>
                <a:latin typeface="Calibri"/>
              </a:rPr>
              <a:t>Sixth Outline Level</a:t>
            </a:r>
            <a:endParaRPr lang="fr-FR" sz="2000" b="0" strike="noStrike" spc="-1">
              <a:solidFill>
                <a:srgbClr val="000000"/>
              </a:solidFill>
              <a:latin typeface="Calibri"/>
            </a:endParaRPr>
          </a:p>
          <a:p>
            <a:pPr marL="3024000" lvl="6" indent="-216000">
              <a:spcBef>
                <a:spcPts val="283"/>
              </a:spcBef>
              <a:buClr>
                <a:srgbClr val="000000"/>
              </a:buClr>
              <a:buSzPct val="45000"/>
              <a:buFont typeface="Wingdings"/>
              <a:buChar char=""/>
              <a:defRPr/>
            </a:pPr>
            <a:r>
              <a:rPr lang="fr-FR" sz="2000" b="0" strike="noStrike" spc="-1">
                <a:solidFill>
                  <a:srgbClr val="000000"/>
                </a:solidFill>
                <a:latin typeface="Calibri"/>
              </a:rPr>
              <a:t>Seventh Outline Level</a:t>
            </a:r>
            <a:endParaRPr lang="fr-FR" sz="2000" b="0" strike="noStrike" spc="-1">
              <a:solidFill>
                <a:srgbClr val="000000"/>
              </a:solidFill>
              <a:latin typeface="Calibri"/>
            </a:endParaRPr>
          </a:p>
        </p:txBody>
      </p:sp>
    </p:spTree>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1" ftr="1" hdr="1" sldNum="1"/>
</p:sldMaster>
</file>

<file path=ppt/slideMasters/slideMaster2.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784800"/>
            <a:ext cx="8229240" cy="1142640"/>
          </a:xfrm>
          <a:prstGeom prst="rect">
            <a:avLst/>
          </a:prstGeom>
        </p:spPr>
        <p:txBody>
          <a:bodyPr anchor="ctr"/>
          <a:p>
            <a:pPr algn="ctr">
              <a:lnSpc>
                <a:spcPct val="100000"/>
              </a:lnSpc>
              <a:defRPr/>
            </a:pPr>
            <a:r>
              <a:rPr lang="fr-FR" sz="4400" b="0" strike="noStrike" spc="-1">
                <a:solidFill>
                  <a:srgbClr val="187AAC"/>
                </a:solidFill>
                <a:latin typeface="Calibri"/>
              </a:rPr>
              <a:t>Cliquez et modifiez le titre</a:t>
            </a:r>
            <a:endParaRPr lang="fr-FR" sz="44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110680"/>
            <a:ext cx="8229240" cy="4245480"/>
          </a:xfrm>
          <a:prstGeom prst="rect">
            <a:avLst/>
          </a:prstGeom>
        </p:spPr>
        <p:txBody>
          <a:bodyPr/>
          <a:p>
            <a:pPr>
              <a:lnSpc>
                <a:spcPct val="100000"/>
              </a:lnSpc>
              <a:spcBef>
                <a:spcPts val="561"/>
              </a:spcBef>
              <a:defRPr/>
            </a:pPr>
            <a:r>
              <a:rPr lang="fr-FR" sz="2800" b="0" strike="noStrike" spc="-1">
                <a:solidFill>
                  <a:srgbClr val="000000"/>
                </a:solidFill>
                <a:latin typeface="Open Sans"/>
              </a:rPr>
              <a:t>Cliquez pour modifier les styles du texte du masque</a:t>
            </a:r>
            <a:endParaRPr lang="fr-FR" sz="2800" b="0" strike="noStrike" spc="-1">
              <a:solidFill>
                <a:srgbClr val="000000"/>
              </a:solidFill>
              <a:latin typeface="Calibri"/>
            </a:endParaRPr>
          </a:p>
          <a:p>
            <a:pPr marL="457200">
              <a:lnSpc>
                <a:spcPct val="100000"/>
              </a:lnSpc>
              <a:spcBef>
                <a:spcPts val="439"/>
              </a:spcBef>
              <a:defRPr/>
            </a:pPr>
            <a:r>
              <a:rPr lang="fr-FR" sz="2200" b="1" strike="noStrike" spc="-1">
                <a:solidFill>
                  <a:srgbClr val="187AAC"/>
                </a:solidFill>
                <a:latin typeface="Open Sans"/>
              </a:rPr>
              <a:t>Deuxième niveau</a:t>
            </a:r>
            <a:endParaRPr lang="fr-FR" sz="2200" b="0" strike="noStrike" spc="-1">
              <a:solidFill>
                <a:srgbClr val="000000"/>
              </a:solidFill>
              <a:latin typeface="Calibri"/>
            </a:endParaRPr>
          </a:p>
          <a:p>
            <a:pPr marL="712800" lvl="2" indent="-228240">
              <a:lnSpc>
                <a:spcPct val="100000"/>
              </a:lnSpc>
              <a:spcBef>
                <a:spcPts val="400"/>
              </a:spcBef>
              <a:buClr>
                <a:srgbClr val="000000"/>
              </a:buClr>
              <a:buFont typeface="Arial"/>
              <a:buChar char="•"/>
              <a:defRPr/>
            </a:pPr>
            <a:r>
              <a:rPr lang="fr-FR" sz="2000" b="0" strike="noStrike" spc="-1">
                <a:solidFill>
                  <a:srgbClr val="000000"/>
                </a:solidFill>
                <a:latin typeface="Open Sans"/>
              </a:rPr>
              <a:t>Troisième niveau</a:t>
            </a:r>
            <a:endParaRPr lang="fr-FR" sz="2000" b="0" strike="noStrike" spc="-1">
              <a:solidFill>
                <a:srgbClr val="000000"/>
              </a:solidFill>
              <a:latin typeface="Calibri"/>
            </a:endParaRPr>
          </a:p>
          <a:p>
            <a:pPr marL="1600200" lvl="3" indent="-228240">
              <a:lnSpc>
                <a:spcPct val="100000"/>
              </a:lnSpc>
              <a:spcBef>
                <a:spcPts val="400"/>
              </a:spcBef>
              <a:buClr>
                <a:srgbClr val="000000"/>
              </a:buClr>
              <a:buFont typeface="Arial"/>
              <a:buChar char="–"/>
              <a:defRPr/>
            </a:pPr>
            <a:r>
              <a:rPr lang="fr-FR" sz="2000" b="0" strike="noStrike" spc="-1">
                <a:solidFill>
                  <a:srgbClr val="000000"/>
                </a:solidFill>
                <a:latin typeface="Calibri"/>
              </a:rPr>
              <a:t>Quatrième niveau</a:t>
            </a:r>
            <a:endParaRPr lang="fr-FR" sz="2000" b="0" strike="noStrike" spc="-1">
              <a:solidFill>
                <a:srgbClr val="000000"/>
              </a:solidFill>
              <a:latin typeface="Calibri"/>
            </a:endParaRPr>
          </a:p>
        </p:txBody>
      </p:sp>
      <p:sp>
        <p:nvSpPr>
          <p:cNvPr id="6" name="PlaceHolder 3" hidden="0"/>
          <p:cNvSpPr>
            <a:spLocks noGrp="1"/>
          </p:cNvSpPr>
          <p:nvPr isPhoto="0" userDrawn="0">
            <p:ph type="dt" hasCustomPrompt="0"/>
          </p:nvPr>
        </p:nvSpPr>
        <p:spPr bwMode="auto">
          <a:xfrm>
            <a:off x="457200" y="6356520"/>
            <a:ext cx="2133360" cy="364680"/>
          </a:xfrm>
          <a:prstGeom prst="rect">
            <a:avLst/>
          </a:prstGeom>
        </p:spPr>
        <p:txBody>
          <a:bodyPr anchor="ctr"/>
          <a:p>
            <a:pPr>
              <a:lnSpc>
                <a:spcPct val="100000"/>
              </a:lnSpc>
              <a:defRPr/>
            </a:pPr>
            <a:fld id="{CF8F188C-62A6-45DF-BC28-4EE050000FDE}" type="datetime1">
              <a:t>12/10/2018</a:t>
            </a:fld>
            <a:endParaRPr lang="en-US" sz="1200" b="0" strike="noStrike" spc="-1">
              <a:latin typeface="Times New Roman"/>
            </a:endParaRPr>
          </a:p>
        </p:txBody>
      </p:sp>
      <p:sp>
        <p:nvSpPr>
          <p:cNvPr id="7" name="PlaceHolder 4" hidden="0"/>
          <p:cNvSpPr>
            <a:spLocks noGrp="1"/>
          </p:cNvSpPr>
          <p:nvPr isPhoto="0" userDrawn="0">
            <p:ph type="ftr" hasCustomPrompt="0"/>
          </p:nvPr>
        </p:nvSpPr>
        <p:spPr bwMode="auto">
          <a:xfrm>
            <a:off x="3124080" y="6356520"/>
            <a:ext cx="2895120" cy="364680"/>
          </a:xfrm>
          <a:prstGeom prst="rect">
            <a:avLst/>
          </a:prstGeom>
        </p:spPr>
        <p:txBody>
          <a:bodyPr anchor="ctr"/>
          <a:p>
            <a:pPr>
              <a:defRPr/>
            </a:pPr>
            <a:endParaRPr lang="en-US" sz="2400" b="0" strike="noStrike" spc="-1">
              <a:latin typeface="Times New Roman"/>
            </a:endParaRPr>
          </a:p>
        </p:txBody>
      </p:sp>
      <p:sp>
        <p:nvSpPr>
          <p:cNvPr id="8" name="PlaceHolder 5" hidden="0"/>
          <p:cNvSpPr>
            <a:spLocks noGrp="1"/>
          </p:cNvSpPr>
          <p:nvPr isPhoto="0" userDrawn="0">
            <p:ph type="sldNum" hasCustomPrompt="0"/>
          </p:nvPr>
        </p:nvSpPr>
        <p:spPr bwMode="auto">
          <a:xfrm>
            <a:off x="6553080" y="6356520"/>
            <a:ext cx="2133360" cy="364680"/>
          </a:xfrm>
          <a:prstGeom prst="rect">
            <a:avLst/>
          </a:prstGeom>
        </p:spPr>
        <p:txBody>
          <a:bodyPr anchor="ctr"/>
          <a:p>
            <a:pPr algn="r">
              <a:lnSpc>
                <a:spcPct val="100000"/>
              </a:lnSpc>
              <a:defRPr/>
            </a:pPr>
            <a:fld id="{1A9CBF35-2A3B-41E5-A73E-E88BAA6ACD31}" type="slidenum">
              <a:t>&lt;number&gt;</a:t>
            </a:fld>
            <a:endParaRPr lang="en-US" sz="1200" b="0" strike="noStrike" spc="-1">
              <a:latin typeface="Times New Roman"/>
            </a:endParaRPr>
          </a:p>
        </p:txBody>
      </p:sp>
      <p:pic>
        <p:nvPicPr>
          <p:cNvPr id="9" name="Image 6" descr="" hidden="0"/>
          <p:cNvPicPr/>
          <p:nvPr isPhoto="0" userDrawn="0"/>
        </p:nvPicPr>
        <p:blipFill>
          <a:blip r:embed="rId14"/>
          <a:stretch/>
        </p:blipFill>
        <p:spPr bwMode="auto">
          <a:xfrm>
            <a:off x="0" y="0"/>
            <a:ext cx="9143640" cy="578159"/>
          </a:xfrm>
          <a:prstGeom prst="rect">
            <a:avLst/>
          </a:prstGeom>
          <a:ln>
            <a:noFill/>
          </a:ln>
        </p:spPr>
      </p:pic>
      <p:sp>
        <p:nvSpPr>
          <p:cNvPr id="10" name="CustomShape 6" hidden="0"/>
          <p:cNvSpPr/>
          <p:nvPr isPhoto="0" userDrawn="0"/>
        </p:nvSpPr>
        <p:spPr bwMode="auto">
          <a:xfrm>
            <a:off x="0" y="6721560"/>
            <a:ext cx="9143640" cy="136080"/>
          </a:xfrm>
          <a:prstGeom prst="rect">
            <a:avLst/>
          </a:prstGeom>
          <a:solidFill>
            <a:srgbClr val="F3E816"/>
          </a:solidFill>
          <a:ln>
            <a:noFill/>
          </a:ln>
        </p:spPr>
        <p:style>
          <a:lnRef idx="1">
            <a:schemeClr val="accent1"/>
          </a:lnRef>
          <a:fillRef idx="3">
            <a:schemeClr val="accent1"/>
          </a:fillRef>
          <a:effectRef idx="2">
            <a:schemeClr val="accent1"/>
          </a:effectRef>
          <a:fontRef idx="minor"/>
        </p:style>
      </p:sp>
      <p:pic>
        <p:nvPicPr>
          <p:cNvPr id="11" name="Image 8" descr="" hidden="0"/>
          <p:cNvPicPr/>
          <p:nvPr isPhoto="0" userDrawn="0"/>
        </p:nvPicPr>
        <p:blipFill>
          <a:blip r:embed="rId15"/>
          <a:stretch/>
        </p:blipFill>
        <p:spPr bwMode="auto">
          <a:xfrm>
            <a:off x="7926480" y="104400"/>
            <a:ext cx="925200" cy="332280"/>
          </a:xfrm>
          <a:prstGeom prst="rect">
            <a:avLst/>
          </a:prstGeom>
          <a:ln>
            <a:noFill/>
          </a:ln>
        </p:spPr>
      </p:pic>
    </p:spTree>
  </p:cSld>
  <p:clrMap accent1="accent1" accent2="accent2" accent3="accent3" accent4="accent4" accent5="accent5" accent6="accent6" bg1="lt1" bg2="lt2" folHlink="folHlink" hlink="hlink" tx1="dk1" tx2="dk2"/>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1" ftr="1" hdr="1" sldNum="1"/>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8.png"/><Relationship Id="rId3" Type="http://schemas.openxmlformats.org/officeDocument/2006/relationships/image" Target="../media/image9.png"/></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jp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6.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eur-lex.europa.eu/legal-content/FR/TXT/?qid=1418809080511&amp;uri=CELEX:32014L0089" TargetMode="External"/><Relationship Id="rId3" Type="http://schemas.openxmlformats.org/officeDocument/2006/relationships/hyperlink" Target="http://eur-lex.europa.eu/legal-content/FR/TXT/?qid=1418809073962&amp;uri=CELEX:52014DC0097" TargetMode="External"/><Relationship Id="rId4" Type="http://schemas.openxmlformats.org/officeDocument/2006/relationships/hyperlink" Target="http://eur-lex.europa.eu/legal-content/FR/TXT/?qid=1418809073962&amp;uri=CELEX:52012DC0662" TargetMode="External"/><Relationship Id="rId5" Type="http://schemas.openxmlformats.org/officeDocument/2006/relationships/hyperlink" Target="http://eur-lex.europa.eu/legal-content/FR/TXT/?qid=1418809073962&amp;uri=CELEX:32010D0477(01)" TargetMode="External"/><Relationship Id="rId6" Type="http://schemas.openxmlformats.org/officeDocument/2006/relationships/hyperlink" Target="http://eur-lex.europa.eu/legal-content/FR/TXT/?qid=1418809080511&amp;uri=CELEX:52010DC0461" TargetMode="External"/><Relationship Id="rId7" Type="http://schemas.openxmlformats.org/officeDocument/2006/relationships/hyperlink" Target="http://eur-lex.europa.eu/legal-content/FR/TXT/?uri=CELEX:32008L0056" TargetMode="External"/><Relationship Id="rId8" Type="http://schemas.openxmlformats.org/officeDocument/2006/relationships/hyperlink" Target="http://eur-lex.europa.eu/legal-content/EN/TXT/?uri=CELEX:52008SC0449" TargetMode="External"/><Relationship Id="rId9" Type="http://schemas.openxmlformats.org/officeDocument/2006/relationships/hyperlink" Target="http://www.dcsmm-d4.fr/eur-lex.europa.eu/search.html?qid=1418810135883&amp;CI=32008L0056&amp;type=advanced&amp;SUBDOM_INIT=ALL_ALL" TargetMode="External"/><Relationship Id="rId10" Type="http://schemas.openxmlformats.org/officeDocument/2006/relationships/hyperlink" Target="http://eur-lex.europa.eu/legal-content/FR/TXT/?uri=celex:52006DC0475" TargetMode="External"/><Relationship Id="rId11" Type="http://schemas.openxmlformats.org/officeDocument/2006/relationships/hyperlink" Target="http://eur-lex.europa.eu/legal-content/FR/TXT/?uri=celex:52005DC0504" TargetMode="External"/><Relationship Id="rId12" Type="http://schemas.openxmlformats.org/officeDocument/2006/relationships/hyperlink" Target="http://eur-lex.europa.eu/legal-content/FR/TXT/?uri=celex:52002DC0539" TargetMode="External"/><Relationship Id="rId13" Type="http://schemas.openxmlformats.org/officeDocument/2006/relationships/hyperlink" Target="http://eur-lex.europa.eu/legal-content/FR/TXT/?uri=CELEX:31998D0249" TargetMode="External"/><Relationship Id="rId14" Type="http://schemas.openxmlformats.org/officeDocument/2006/relationships/hyperlink" Target="http://eur-lex.europa.eu/legal-content/FR/TXT/?qid=1418812475679&amp;uri=CELEX:21976A0216(01)" TargetMode="External"/><Relationship Id="rId15" Type="http://schemas.openxmlformats.org/officeDocument/2006/relationships/hyperlink" Target="http://www.legifrance.gouv.fr/eli/arrete/2012/12/17/DEVL1240628A/jo/texte" TargetMode="External"/><Relationship Id="rId16" Type="http://schemas.openxmlformats.org/officeDocument/2006/relationships/hyperlink" Target="http://www.legifrance.gouv.fr/eli/decret/2011/5/5/DEVX1106607D/jo/texte" TargetMode="External"/><Relationship Id="rId17" Type="http://schemas.openxmlformats.org/officeDocument/2006/relationships/hyperlink" Target="http://www.legifrance.gouv.fr/eli/loi/2010/7/27/AGRS0928330L/jo/texte" TargetMode="External"/><Relationship Id="rId18" Type="http://schemas.openxmlformats.org/officeDocument/2006/relationships/hyperlink" Target="http://www.legifrance.gouv.fr/eli/loi/2010/7/12/DEVX0822225L/jo/texte" TargetMode="External"/><Relationship Id="rId19" Type="http://schemas.openxmlformats.org/officeDocument/2006/relationships/hyperlink" Target="http://www.legifrance.gouv.fr/eli/decret/2004/9/2/MAEJ0430077D/jo/texte" TargetMode="External"/><Relationship Id="rId20" Type="http://schemas.openxmlformats.org/officeDocument/2006/relationships/hyperlink" Target="http://www.legifrance.gouv.fr/eli/decret/2002/9/12/MAEJ0230045D/jo/texte" TargetMode="External"/><Relationship Id="rId21" Type="http://schemas.openxmlformats.org/officeDocument/2006/relationships/hyperlink" Target="http://www.legifrance.gouv.fr/affichTexte.do;jsessionid=6F99E547E6140971696688CBACD989A0.tpdjo11v_3&amp;dateTexte=?cidTexte=JORFTEXT000000767004&amp;categorieLien=cid" TargetMode="External"/></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a:off x="4320000" y="3377160"/>
            <a:ext cx="4377240" cy="953640"/>
          </a:xfrm>
          <a:prstGeom prst="rect">
            <a:avLst/>
          </a:prstGeom>
          <a:noFill/>
          <a:ln>
            <a:noFill/>
          </a:ln>
        </p:spPr>
        <p:txBody>
          <a:bodyPr anchor="b"/>
          <a:p>
            <a:pPr>
              <a:defRPr/>
            </a:pPr>
            <a:endParaRPr lang="fr-FR" sz="1800" b="0" strike="noStrike" spc="-1">
              <a:solidFill>
                <a:srgbClr val="000000"/>
              </a:solidFill>
              <a:latin typeface="Calibri"/>
            </a:endParaRPr>
          </a:p>
        </p:txBody>
      </p:sp>
      <p:sp>
        <p:nvSpPr>
          <p:cNvPr id="5" name="TextShape 1" hidden="0"/>
          <p:cNvSpPr>
            <a:spLocks noAdjustHandles="0" noChangeArrowheads="0"/>
          </p:cNvSpPr>
          <p:nvPr isPhoto="0" userDrawn="0"/>
        </p:nvSpPr>
        <p:spPr bwMode="auto">
          <a:xfrm flipH="0" flipV="0">
            <a:off x="3049299" y="1839339"/>
            <a:ext cx="6019798" cy="2084958"/>
          </a:xfrm>
          <a:prstGeom prst="rect">
            <a:avLst/>
          </a:prstGeom>
          <a:noFill/>
          <a:ln>
            <a:noFill/>
          </a:ln>
        </p:spPr>
        <p:txBody>
          <a:bodyPr vertOverflow="overflow" horzOverflow="clip" vert="horz" wrap="square" lIns="91440" tIns="45720" rIns="91440" bIns="45720" numCol="1" spcCol="0" rtlCol="0" fromWordArt="0" anchor="t" anchorCtr="0" forceAA="0" upright="0" compatLnSpc="0"/>
          <a:p>
            <a:pPr algn="r">
              <a:defRPr/>
            </a:pPr>
            <a:r>
              <a:rPr lang="fr-FR" sz="2800" b="0" i="0" u="none" strike="noStrike" cap="none" spc="0">
                <a:solidFill>
                  <a:srgbClr val="000000"/>
                </a:solidFill>
                <a:latin typeface="Calibri"/>
                <a:ea typeface="Calibri"/>
                <a:cs typeface="Calibri"/>
              </a:rPr>
              <a:t>La Directive Cadre </a:t>
            </a:r>
            <a:endParaRPr sz="2800" b="0" i="0" u="none" strike="noStrike" cap="none" spc="0">
              <a:solidFill>
                <a:srgbClr val="000000"/>
              </a:solidFill>
              <a:latin typeface="Calibri"/>
              <a:ea typeface="Calibri"/>
              <a:cs typeface="Calibri"/>
            </a:endParaRPr>
          </a:p>
          <a:p>
            <a:pPr algn="r">
              <a:defRPr/>
            </a:pPr>
            <a:r>
              <a:rPr lang="fr-FR" sz="2800" b="0" i="0" u="none" strike="noStrike" cap="none" spc="0">
                <a:solidFill>
                  <a:srgbClr val="000000"/>
                </a:solidFill>
                <a:latin typeface="Calibri"/>
                <a:ea typeface="Calibri"/>
                <a:cs typeface="Calibri"/>
              </a:rPr>
              <a:t>Stratégie pour le Milieu Marin :</a:t>
            </a:r>
            <a:endParaRPr lang="fr-FR" sz="2800" b="0" i="0" u="none" strike="noStrike" cap="none" spc="0">
              <a:solidFill>
                <a:srgbClr val="000000"/>
              </a:solidFill>
              <a:latin typeface="Calibri"/>
              <a:ea typeface="Calibri"/>
              <a:cs typeface="Calibri"/>
            </a:endParaRPr>
          </a:p>
          <a:p>
            <a:pPr algn="r">
              <a:defRPr/>
            </a:pPr>
            <a:r>
              <a:rPr lang="fr-FR" sz="2800" b="0" i="0" u="none" strike="noStrike" cap="none" spc="0">
                <a:solidFill>
                  <a:srgbClr val="000000"/>
                </a:solidFill>
                <a:latin typeface="Calibri"/>
                <a:ea typeface="Calibri"/>
                <a:cs typeface="Calibri"/>
              </a:rPr>
              <a:t>organisation, mise en œuvre et résultats</a:t>
            </a:r>
            <a:endParaRPr lang="fr-FR" sz="2800" b="0" i="0" u="none" strike="noStrike" cap="none" spc="0">
              <a:solidFill>
                <a:srgbClr val="000000"/>
              </a:solidFill>
              <a:latin typeface="Calibri"/>
              <a:ea typeface="Calibri"/>
              <a:cs typeface="Calibri"/>
            </a:endParaRPr>
          </a:p>
        </p:txBody>
      </p:sp>
      <p:sp>
        <p:nvSpPr>
          <p:cNvPr id="6" name="TextShape 2" hidden="0"/>
          <p:cNvSpPr>
            <a:spLocks noAdjustHandles="0" noChangeArrowheads="0"/>
          </p:cNvSpPr>
          <p:nvPr isPhoto="0" userDrawn="0"/>
        </p:nvSpPr>
        <p:spPr bwMode="auto">
          <a:xfrm>
            <a:off x="468360" y="6154920"/>
            <a:ext cx="8240760" cy="276480"/>
          </a:xfrm>
          <a:prstGeom prst="rect">
            <a:avLst/>
          </a:prstGeom>
          <a:noFill/>
          <a:ln>
            <a:noFill/>
          </a:ln>
        </p:spPr>
        <p:txBody>
          <a:bodyPr/>
          <a:p>
            <a:pPr algn="ctr">
              <a:defRPr/>
            </a:pPr>
            <a:endParaRPr lang="en-US" sz="3200" b="0" strike="noStrike" spc="0">
              <a:latin typeface="Arial"/>
            </a:endParaRPr>
          </a:p>
        </p:txBody>
      </p:sp>
      <p:sp>
        <p:nvSpPr>
          <p:cNvPr id="7" name="" hidden="0"/>
          <p:cNvSpPr/>
          <p:nvPr isPhoto="0" userDrawn="0"/>
        </p:nvSpPr>
        <p:spPr bwMode="auto">
          <a:xfrm flipH="0" flipV="0">
            <a:off x="77499" y="96554"/>
            <a:ext cx="1143468" cy="25911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rgbClr val="FFFF00"/>
                </a:solidFill>
              </a:rPr>
              <a:t>01/03/2019</a:t>
            </a:r>
            <a:endParaRPr>
              <a:solidFill>
                <a:srgbClr val="FFFF00"/>
              </a:solidFill>
            </a:endParaRPr>
          </a:p>
        </p:txBody>
      </p:sp>
      <p:sp>
        <p:nvSpPr>
          <p:cNvPr id="8" name="TextShape 1" hidden="0"/>
          <p:cNvSpPr>
            <a:spLocks noAdjustHandles="0" noChangeArrowheads="0"/>
          </p:cNvSpPr>
          <p:nvPr isPhoto="0" userDrawn="0"/>
        </p:nvSpPr>
        <p:spPr bwMode="auto">
          <a:xfrm flipH="0" flipV="0">
            <a:off x="2503198" y="4305298"/>
            <a:ext cx="6476996" cy="1600198"/>
          </a:xfrm>
          <a:prstGeom prst="rect">
            <a:avLst/>
          </a:prstGeom>
          <a:noFill/>
          <a:ln>
            <a:noFill/>
          </a:ln>
        </p:spPr>
        <p:txBody>
          <a:bodyPr vertOverflow="overflow" horzOverflow="clip" vert="horz" wrap="square" lIns="91440" tIns="45720" rIns="91440" bIns="45720" numCol="1" spcCol="0" rtlCol="0" fromWordArt="0" anchor="t" anchorCtr="0" forceAA="0" upright="0" compatLnSpc="0"/>
          <a:p>
            <a:pPr algn="r">
              <a:defRPr/>
            </a:pPr>
            <a:endParaRPr lang="fr-FR" sz="2800" b="0" i="0" u="none" strike="noStrike" cap="none" spc="0">
              <a:solidFill>
                <a:srgbClr val="000000"/>
              </a:solidFill>
              <a:latin typeface="Calibri"/>
              <a:ea typeface="Calibri"/>
              <a:cs typeface="Calibri"/>
            </a:endParaRPr>
          </a:p>
          <a:p>
            <a:pPr algn="r">
              <a:defRPr/>
            </a:pPr>
            <a:r>
              <a:rPr lang="fr-FR" sz="2200" b="0" i="0" u="none" strike="noStrike" cap="none" spc="0">
                <a:solidFill>
                  <a:srgbClr val="000000"/>
                </a:solidFill>
                <a:latin typeface="Calibri"/>
                <a:ea typeface="Calibri"/>
                <a:cs typeface="Calibri"/>
              </a:rPr>
              <a:t>Laurent Dubroca</a:t>
            </a:r>
            <a:endParaRPr sz="2200" b="0" i="0" u="none" strike="noStrike" cap="none" spc="0">
              <a:solidFill>
                <a:srgbClr val="000000"/>
              </a:solidFill>
              <a:latin typeface="Calibri"/>
              <a:ea typeface="Calibri"/>
              <a:cs typeface="Calibri"/>
            </a:endParaRPr>
          </a:p>
          <a:p>
            <a:pPr algn="r">
              <a:defRPr/>
            </a:pPr>
            <a:r>
              <a:rPr lang="fr-FR" sz="2200" b="0" i="0" u="none" strike="noStrike" cap="none" spc="0">
                <a:solidFill>
                  <a:srgbClr val="000000"/>
                </a:solidFill>
                <a:latin typeface="Calibri"/>
                <a:ea typeface="Calibri"/>
                <a:cs typeface="Calibri"/>
              </a:rPr>
              <a:t>IFREMER </a:t>
            </a:r>
            <a:endParaRPr sz="2200" b="0" i="0" u="none" strike="noStrike" cap="none" spc="0">
              <a:solidFill>
                <a:srgbClr val="000000"/>
              </a:solidFill>
              <a:latin typeface="Calibri"/>
              <a:ea typeface="Calibri"/>
              <a:cs typeface="Calibri"/>
            </a:endParaRPr>
          </a:p>
          <a:p>
            <a:pPr algn="r">
              <a:defRPr/>
            </a:pPr>
            <a:r>
              <a:rPr lang="fr-FR" sz="2200" b="0" i="0" u="none" strike="noStrike" cap="none" spc="0">
                <a:solidFill>
                  <a:srgbClr val="000000"/>
                </a:solidFill>
                <a:latin typeface="Calibri"/>
                <a:ea typeface="Calibri"/>
                <a:cs typeface="Calibri"/>
              </a:rPr>
              <a:t>Laboratoire Ressources Halieutiques de Port-en-Bessin </a:t>
            </a:r>
            <a:endParaRPr sz="2200" b="0" i="0" u="none" strike="noStrike" cap="none" spc="0">
              <a:solidFill>
                <a:srgbClr val="000000"/>
              </a:solidFill>
              <a:latin typeface="Calibri"/>
              <a:ea typeface="Calibri"/>
              <a:cs typeface="Calibri"/>
            </a:endParaRPr>
          </a:p>
        </p:txBody>
      </p:sp>
      <p:sp>
        <p:nvSpPr>
          <p:cNvPr id="9" name="TextShape 1" hidden="0"/>
          <p:cNvSpPr>
            <a:spLocks noAdjustHandles="0" noChangeArrowheads="0"/>
          </p:cNvSpPr>
          <p:nvPr isPhoto="0" userDrawn="0"/>
        </p:nvSpPr>
        <p:spPr bwMode="auto">
          <a:xfrm flipH="0" flipV="0">
            <a:off x="457290" y="6145648"/>
            <a:ext cx="8229418" cy="698499"/>
          </a:xfrm>
          <a:prstGeom prst="rect">
            <a:avLst/>
          </a:prstGeom>
          <a:noFill/>
          <a:ln>
            <a:noFill/>
          </a:ln>
        </p:spPr>
        <p:txBody>
          <a:bodyPr vertOverflow="overflow" horzOverflow="clip" vert="horz" wrap="square" lIns="91440" tIns="45720" rIns="91440" bIns="45720" numCol="1" spcCol="0" rtlCol="0" fromWordArt="0" anchor="t" anchorCtr="0" forceAA="0" upright="0" compatLnSpc="0"/>
          <a:p>
            <a:pPr>
              <a:defRPr/>
            </a:pPr>
            <a:r>
              <a:rPr lang="en-US" sz="1600" b="0" i="0" u="none" strike="noStrike" cap="none" spc="0">
                <a:solidFill>
                  <a:srgbClr val="FFFF00"/>
                </a:solidFill>
                <a:latin typeface="Arial"/>
                <a:ea typeface="Arial"/>
                <a:cs typeface="Arial"/>
              </a:rPr>
              <a:t>Master gestion de l’environnement et risques environnementaux - </a:t>
            </a:r>
            <a:r>
              <a:rPr lang="en-US" sz="1600" b="0" i="0" u="none" strike="noStrike" cap="none" spc="0">
                <a:solidFill>
                  <a:srgbClr val="FFFF00"/>
                </a:solidFill>
                <a:latin typeface="Arial"/>
                <a:ea typeface="Arial"/>
                <a:cs typeface="Arial"/>
              </a:rPr>
              <a:t>Université </a:t>
            </a:r>
            <a:r>
              <a:rPr lang="en-US" sz="1600" b="0" i="0" u="none" strike="noStrike" cap="none" spc="0">
                <a:solidFill>
                  <a:srgbClr val="FFFF00"/>
                </a:solidFill>
                <a:latin typeface="Arial"/>
                <a:ea typeface="Arial"/>
                <a:cs typeface="Arial"/>
              </a:rPr>
              <a:t>du Havre</a:t>
            </a:r>
            <a:endParaRPr sz="1600" b="0" i="0" u="none" strike="noStrike" cap="none" spc="0">
              <a:solidFill>
                <a:srgbClr val="FFFF00"/>
              </a:solidFill>
              <a:latin typeface="Arial"/>
              <a:ea typeface="Arial"/>
              <a:cs typeface="Arial"/>
            </a:endParaRPr>
          </a:p>
          <a:p>
            <a:pPr algn="ctr">
              <a:defRPr/>
            </a:pPr>
            <a:r>
              <a:rPr lang="en-US" sz="1600" b="0" i="0" u="none" strike="noStrike" cap="none" spc="0">
                <a:solidFill>
                  <a:srgbClr val="FFFF00"/>
                </a:solidFill>
                <a:latin typeface="Arial"/>
                <a:ea typeface="Arial"/>
                <a:cs typeface="Arial"/>
              </a:rPr>
              <a:t>UE écologie et gestion de l'environnement</a:t>
            </a:r>
            <a:endParaRPr sz="1600" b="0" i="0" u="none" strike="noStrike" cap="none" spc="0">
              <a:solidFill>
                <a:schemeClr val="bg1"/>
              </a:solidFill>
              <a:latin typeface="Arial"/>
              <a:ea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historique</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- 2002-2003 : </a:t>
            </a:r>
            <a:r>
              <a:rPr lang="en-US" sz="1800" b="0" i="0" u="none" strike="noStrike" cap="none" spc="0">
                <a:solidFill>
                  <a:srgbClr val="000000"/>
                </a:solidFill>
                <a:latin typeface="Calibri"/>
                <a:ea typeface="Calibri"/>
                <a:cs typeface="Calibri"/>
              </a:rPr>
              <a:t>communication par la commission intitulée « Vers une stratégie pour la protection et la conservation du milieu marin », validée par le Conseil Environnement du 4 mars 2003.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- 2003-2005 : consultation des états membres, des pays tiers riverains, des 16 commissions et conventions internationales, de 21 grands organismes (scientifiques, industrie, société civile) pour la mise en place de cette stratégie :</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-&gt; </a:t>
            </a:r>
            <a:r>
              <a:rPr lang="en-US" sz="1800" b="0" i="0" u="none" strike="noStrike" cap="none" spc="0">
                <a:solidFill>
                  <a:srgbClr val="000000"/>
                </a:solidFill>
                <a:latin typeface="Calibri"/>
                <a:ea typeface="Calibri"/>
                <a:cs typeface="Calibri"/>
              </a:rPr>
              <a:t>consensus sur le fait que des menaces nouvelles pèsent sur les milieux marins (pollutions, changement climatique, la surpêche, les marées noires et autres rejets d'hydrocarbures, l'introduction d'espèces non indigènes, l’eutrophisation, pollutions thermiques et sonores, contaminants microbiens et radioactifs, et déchets marins et portuaires)</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- 2006 : </a:t>
            </a:r>
            <a:r>
              <a:rPr lang="en-US" sz="1800" b="0" i="0" u="none" strike="noStrike" cap="none" spc="0">
                <a:solidFill>
                  <a:srgbClr val="000000"/>
                </a:solidFill>
                <a:latin typeface="Calibri"/>
                <a:ea typeface="Calibri"/>
                <a:cs typeface="Calibri"/>
              </a:rPr>
              <a:t>la stratégie est traduite </a:t>
            </a:r>
            <a:r>
              <a:rPr lang="en-US" sz="1800" b="0" i="0" u="none" strike="noStrike" cap="none" spc="0">
                <a:solidFill>
                  <a:srgbClr val="000000"/>
                </a:solidFill>
                <a:latin typeface="Calibri"/>
                <a:ea typeface="Calibri"/>
                <a:cs typeface="Calibri"/>
              </a:rPr>
              <a:t>en «Proposition de Directive-cadre»,</a:t>
            </a:r>
            <a:r>
              <a:rPr lang="en-US" sz="1800" b="0" i="0" u="none" strike="noStrike" cap="none" spc="0">
                <a:solidFill>
                  <a:srgbClr val="000000"/>
                </a:solidFill>
                <a:latin typeface="Calibri"/>
                <a:ea typeface="Calibri"/>
                <a:cs typeface="Calibri"/>
              </a:rPr>
              <a:t> examiné puis adoptée par le Conseil.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- 14/11/2006 : lecture et discussion devant le parlement européen.</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- 24/11/2006 : adoptée par le Conseil.</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- 11/12/2007 : votée au parlement européen  puis validée par </a:t>
            </a:r>
            <a:r>
              <a:rPr lang="en-US" sz="1800" b="0" i="0" u="none" strike="noStrike" cap="none" spc="0">
                <a:solidFill>
                  <a:srgbClr val="000000"/>
                </a:solidFill>
                <a:latin typeface="Calibri"/>
                <a:ea typeface="Calibri"/>
                <a:cs typeface="Calibri"/>
              </a:rPr>
              <a:t>la Commission. </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objectif</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 « Le milieu marin est un patrimoine précieux qu'il convient de protéger, de remettre en état et de traiter comme tel, l'objectif final recherché étant de préserver la diversité biologique et le dynamisme des océans et des mers et d'en garantir la sûreté, la propreté, le bon état sanitaire et la productivité » (1er paragraphe).</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objectif : « l'utilisation durable des mers et la conservation des écosystèmes marins » via un cadre intégré fixant les orientations opérationnelles et des mesures spécifiques. Il s’agit d'« assurer de façon constante la protection et la conservation de ce milieu et à éviter sa détérioration » pour atteindre un « bon état écologique du milieu marin », au plus tard en 2021. </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méthode</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Les États membres partageant une même région marine doivent élaborer « en coopération étroite » des plans garantissant le « bon état écologique » de leurs eaux maritimes, en s'appuyant sur des évaluations détaillées de l'état de l'environnement marin et en définissant des actions à entreprendre et des objectifs à atteindre. La subsidiarité est mise en avant, aucune mesure ne sera prise au niveau communautaire, mais les programmes nationaux seront contrôlés et approuvés par la Commission qui peut rejeter tout ou partie du cadre communiqué par un État membre si elle estime qu'il n'est pas conforme à la directive. </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contenu</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Trois types de mesures se complètent pour rendre la stratégie opérationnelle.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Dans les milieux marins, les États membres devront : </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protéger et conserver les écosystèmes, ou rétablir leur fonctionnement, les processus et la structure de la biodiversité. </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prévenir et éliminer progressivement la pollution.</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contenir l'utilisation des services et des biens marins et les autres activités menées dans ce milieu à des niveaux compatibles avec les usages futurs et les écosystèmes marins. </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étapes vers le "bon état écologique"</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Chaque état membre par région marine doit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analyser </a:t>
            </a:r>
            <a:r>
              <a:rPr lang="en-US" sz="1800" b="0" i="0" u="none" strike="noStrike" cap="none" spc="0">
                <a:solidFill>
                  <a:srgbClr val="000000"/>
                </a:solidFill>
                <a:latin typeface="Calibri"/>
                <a:ea typeface="Calibri"/>
                <a:cs typeface="Calibri"/>
              </a:rPr>
              <a:t>les caractéristiques de leurs eaux marines pour déterminer les principaux impacts et pressions auxquels ces eaux sont soumises, leurs usages économiques et sociaux et le coût de la dégradation du milieu marin. L’évaluation initiale doit être terminée au plus tard 4 ans à compter de la date d'entrée en vigueur et porter sur les types d'habitats, les composantes biologiques, les caractéristiques physico-chimiques et l'hydromorphologie.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définir sur la base de l'évaluation initiale pour leurs eaux européennes le bon état écologique (</a:t>
            </a:r>
            <a:r>
              <a:rPr lang="en-US" sz="1800" b="0" i="0" u="none" strike="noStrike" cap="none" spc="0">
                <a:solidFill>
                  <a:srgbClr val="000000"/>
                </a:solidFill>
                <a:latin typeface="Calibri"/>
                <a:ea typeface="Calibri"/>
                <a:cs typeface="Calibri"/>
              </a:rPr>
              <a:t>évaluation initiale et définition du bon état écologique ; objectifs environnementaux ; programmes de surveillance ; programmes de mesures), dans les 4 ans à compter de la date d'entrée en vigueur.</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définir les objectifs environnementaux </a:t>
            </a:r>
            <a:r>
              <a:rPr lang="en-US" sz="1800" b="0" i="0" u="none" strike="noStrike" cap="none" spc="0">
                <a:solidFill>
                  <a:srgbClr val="000000"/>
                </a:solidFill>
                <a:latin typeface="Calibri"/>
                <a:ea typeface="Calibri"/>
                <a:cs typeface="Calibri"/>
              </a:rPr>
              <a:t>(dans les 5 ans à compter de la date d'entrée en vigueur).</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élaborer et mettre en œuvre un programme de surveillance permanente et d'évaluation périodique de l'état des eaux en soumettant les travaux préparatoires et les programmes de mesures à l'approbation de la Commissio </a:t>
            </a:r>
            <a:r>
              <a:rPr lang="en-US" sz="1800" b="0" i="0" u="none" strike="noStrike" cap="none" spc="0">
                <a:solidFill>
                  <a:srgbClr val="000000"/>
                </a:solidFill>
                <a:latin typeface="Calibri"/>
                <a:ea typeface="Calibri"/>
                <a:cs typeface="Calibri"/>
              </a:rPr>
              <a:t>(au plus tard à 6 ans à compter de la date d'entrée en vigueur)</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élaborer un programme de mesures visant le bon état écologique </a:t>
            </a:r>
            <a:r>
              <a:rPr lang="en-US" sz="1800" b="0" i="0" u="none" strike="noStrike" cap="none" spc="0">
                <a:solidFill>
                  <a:srgbClr val="000000"/>
                </a:solidFill>
                <a:latin typeface="Calibri"/>
                <a:ea typeface="Calibri"/>
                <a:cs typeface="Calibri"/>
              </a:rPr>
              <a:t>(</a:t>
            </a:r>
            <a:r>
              <a:rPr lang="en-US" sz="1800" b="0" i="0" u="none" strike="noStrike" cap="none" spc="0">
                <a:solidFill>
                  <a:srgbClr val="000000"/>
                </a:solidFill>
                <a:latin typeface="Calibri"/>
                <a:ea typeface="Calibri"/>
                <a:cs typeface="Calibri"/>
              </a:rPr>
              <a:t>avant 2016 au plus tard)</a:t>
            </a:r>
            <a:r>
              <a:rPr lang="en-US" sz="1800" b="0" i="0" u="none" strike="noStrike" cap="none" spc="0">
                <a:solidFill>
                  <a:srgbClr val="000000"/>
                </a:solidFill>
                <a:latin typeface="Calibri"/>
                <a:ea typeface="Calibri"/>
                <a:cs typeface="Calibri"/>
              </a:rPr>
              <a:t>, et lancer ce programme avant 2018 au plus tard</a:t>
            </a:r>
            <a:r>
              <a:rPr lang="en-US" sz="1800" b="0" i="0" u="none" strike="noStrike" cap="none" spc="0">
                <a:solidFill>
                  <a:srgbClr val="000000"/>
                </a:solidFill>
                <a:latin typeface="Calibri"/>
                <a:ea typeface="Calibri"/>
                <a:cs typeface="Calibri"/>
              </a:rPr>
              <a:t>. </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mise à jour et rapports</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Les écosystèmes marins étant « dynamiques et en évolution rapide », la directive prévoit des « mises à jour périodiques des stratégies pour le milieu marin ».</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Chaque état devra mettre à jour les éléments de sa stratégie tous les 6 ans, sur la base d’une évaluation et d’un rapport intermédiaire décrivant les progrès réalisés dans la mise en œuvre de ce programme, publié 3 ans après chaque mise à jour.</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étapes vers le "bon état écologique"</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defRPr/>
            </a:pPr>
            <a:r>
              <a:rPr lang="en-US" sz="1800" b="0" i="0" u="none" strike="noStrike" cap="none" spc="0">
                <a:solidFill>
                  <a:srgbClr val="000000"/>
                </a:solidFill>
                <a:latin typeface="Calibri"/>
                <a:ea typeface="Calibri"/>
                <a:cs typeface="Calibri"/>
              </a:rPr>
              <a:t>Comparaison des cycles entre les conventions des mers régionales et la DCSMM</a:t>
            </a:r>
            <a:endParaRPr lang="en-US" sz="1800" b="0" i="0" u="none" strike="noStrike" cap="none" spc="0">
              <a:solidFill>
                <a:srgbClr val="000000"/>
              </a:solidFill>
              <a:latin typeface="Calibri"/>
              <a:ea typeface="Calibri"/>
              <a:cs typeface="Calibri"/>
            </a:endParaRPr>
          </a:p>
          <a:p>
            <a:pPr>
              <a:defRPr/>
            </a:pPr>
            <a:endParaRPr lang="en-US" sz="1800" b="0" i="0" u="none" strike="noStrike" cap="none" spc="0">
              <a:solidFill>
                <a:srgbClr val="000000"/>
              </a:solidFill>
              <a:latin typeface="Calibri"/>
              <a:ea typeface="Calibri"/>
              <a:cs typeface="Calibri"/>
            </a:endParaRPr>
          </a:p>
          <a:p>
            <a:pPr>
              <a:defRPr/>
            </a:pP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367392" y="1883945"/>
            <a:ext cx="8251423" cy="434067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participation et information du public</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La stratégie de chaque état membre doit être soumise à l'observation du public (convention d'Aarhus et directive 2003/35/CE).</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Mise à disposition des citoyens des publications à jour concernant :</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évaluation initiale et définition du bon état écologique.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objectifs environnementaux.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programmes de surveillance.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programmes de mesures. </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indicateurs</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Ils sont choisis par les États membres, qui doivent cependant les justifier au regard des objectifs de la directive, et de son annexe II. </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La directive a exclu de son champ le contrôle des rejets et des émissions résultant de l'utilisation de matières radioactives, car étant prévu par les articles 30 et 31 du traité EURATOM. </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gestion halieutique</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defRPr/>
            </a:pPr>
            <a:r>
              <a:rPr lang="en-US" sz="1800" b="0" i="0" u="none" strike="noStrike" cap="none" spc="0">
                <a:solidFill>
                  <a:srgbClr val="000000"/>
                </a:solidFill>
                <a:latin typeface="Calibri"/>
                <a:ea typeface="Calibri"/>
                <a:cs typeface="Calibri"/>
              </a:rPr>
              <a:t>- impacts positifs de la DCSMM sur la pêche par la </a:t>
            </a:r>
            <a:r>
              <a:rPr lang="en-US" sz="1800" b="0" i="0" u="none" strike="noStrike" cap="none" spc="0">
                <a:solidFill>
                  <a:srgbClr val="000000"/>
                </a:solidFill>
                <a:latin typeface="Calibri"/>
                <a:ea typeface="Calibri"/>
                <a:cs typeface="Calibri"/>
              </a:rPr>
              <a:t>une meilleure protection des habitats et écosytèmes</a:t>
            </a:r>
            <a:r>
              <a:rPr lang="en-US" sz="1800" b="0" i="0" u="none" strike="noStrike" cap="none" spc="0">
                <a:solidFill>
                  <a:srgbClr val="000000"/>
                </a:solidFill>
                <a:latin typeface="Calibri"/>
                <a:ea typeface="Calibri"/>
                <a:cs typeface="Calibri"/>
              </a:rPr>
              <a:t> </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relation avec les mesures prises par la politique commune de la pêche (PCP) : </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 objectifs de </a:t>
            </a:r>
            <a:r>
              <a:rPr lang="en-US" sz="1800" b="0" i="0" u="none" strike="noStrike" cap="none" spc="0">
                <a:solidFill>
                  <a:srgbClr val="000000"/>
                </a:solidFill>
                <a:latin typeface="Calibri"/>
                <a:ea typeface="Calibri"/>
                <a:cs typeface="Calibri"/>
              </a:rPr>
              <a:t>conservation et d'exploitation durable des ressources halieutiques dans le cadre de la PCP.</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 l'approche écosystémique de la gestion des peĉhe </a:t>
            </a:r>
            <a:r>
              <a:rPr lang="en-US" sz="1800" b="0" i="0" u="none" strike="noStrike" cap="none" spc="0">
                <a:solidFill>
                  <a:srgbClr val="000000"/>
                </a:solidFill>
                <a:latin typeface="Calibri"/>
                <a:ea typeface="Calibri"/>
                <a:cs typeface="Calibri"/>
              </a:rPr>
              <a:t>visantrétablir la biodiversité et les services écosystémiques dans l'environnement marin de l'Union européenne non protégé.</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 lutter contre la pêche illicite, non réglementée et non déclarée,</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 réduction des captures accidentelles et obligation de débarquement.</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1">
                <a:solidFill>
                  <a:schemeClr val="tx2"/>
                </a:solidFill>
                <a:latin typeface="Calibri"/>
              </a:rPr>
              <a:t>Organisation</a:t>
            </a:r>
            <a:endParaRPr sz="2200" b="0" strike="noStrike" spc="-1">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defRPr/>
            </a:pPr>
            <a:r>
              <a:rPr lang="fr-FR" sz="2000" b="0" strike="noStrike" spc="-1">
                <a:solidFill>
                  <a:srgbClr val="000000"/>
                </a:solidFill>
                <a:latin typeface="Calibri"/>
              </a:rPr>
              <a:t>Temps et espace :</a:t>
            </a:r>
            <a:endParaRPr lang="fr-FR" sz="2000" b="0" strike="noStrike" spc="0">
              <a:solidFill>
                <a:srgbClr val="000000"/>
              </a:solidFill>
              <a:latin typeface="Calibri"/>
            </a:endParaRPr>
          </a:p>
          <a:p>
            <a:pPr>
              <a:defRPr/>
            </a:pPr>
            <a:r>
              <a:rPr lang="fr-FR" sz="2000" b="0" strike="noStrike" spc="0">
                <a:solidFill>
                  <a:srgbClr val="000000"/>
                </a:solidFill>
                <a:latin typeface="Calibri"/>
              </a:rPr>
              <a:t>- </a:t>
            </a:r>
            <a:r>
              <a:rPr lang="fr-FR" sz="2000" b="0" strike="noStrike" spc="0">
                <a:solidFill>
                  <a:srgbClr val="000000"/>
                </a:solidFill>
                <a:latin typeface="Calibri"/>
              </a:rPr>
              <a:t>01/03/2019 9h-12h en </a:t>
            </a:r>
            <a:r>
              <a:rPr lang="fr-FR" sz="2000" b="0" i="0" u="none" strike="noStrike" cap="none" spc="0">
                <a:solidFill>
                  <a:srgbClr val="000000"/>
                </a:solidFill>
                <a:latin typeface="Calibri"/>
                <a:ea typeface="Calibri"/>
                <a:cs typeface="Calibri"/>
              </a:rPr>
              <a:t>salle A215 (cours)</a:t>
            </a:r>
            <a:endParaRPr lang="fr-FR" sz="2000" b="0" strike="noStrike" spc="0">
              <a:solidFill>
                <a:srgbClr val="000000"/>
              </a:solidFill>
              <a:latin typeface="Calibri"/>
            </a:endParaRPr>
          </a:p>
          <a:p>
            <a:pPr>
              <a:defRPr/>
            </a:pPr>
            <a:r>
              <a:rPr lang="fr-FR" sz="2000" b="0" i="0" u="none" strike="noStrike" cap="none" spc="0">
                <a:solidFill>
                  <a:srgbClr val="000000"/>
                </a:solidFill>
                <a:latin typeface="Calibri"/>
                <a:ea typeface="Calibri"/>
                <a:cs typeface="Calibri"/>
              </a:rPr>
              <a:t>- 01/03/2019 13h30-16h30 en salle A110 (TP/TD)</a:t>
            </a:r>
            <a:endParaRPr lang="fr-FR" sz="2000" b="0" i="0" u="none" strike="noStrike" cap="none" spc="0">
              <a:solidFill>
                <a:srgbClr val="000000"/>
              </a:solidFill>
              <a:latin typeface="Calibri"/>
              <a:ea typeface="Calibri"/>
              <a:cs typeface="Calibri"/>
            </a:endParaRPr>
          </a:p>
          <a:p>
            <a:pPr>
              <a:defRPr/>
            </a:pPr>
            <a:endParaRPr lang="fr-FR" sz="2000" b="0" i="0" u="none" strike="noStrike" cap="none" spc="0">
              <a:solidFill>
                <a:srgbClr val="000000"/>
              </a:solidFill>
              <a:latin typeface="Calibri"/>
              <a:ea typeface="Calibri"/>
              <a:cs typeface="Calibri"/>
            </a:endParaRPr>
          </a:p>
          <a:p>
            <a:pPr>
              <a:defRPr/>
            </a:pPr>
            <a:r>
              <a:rPr lang="fr-FR" sz="2000" b="0" i="0" u="none" strike="noStrike" cap="none" spc="0">
                <a:solidFill>
                  <a:srgbClr val="000000"/>
                </a:solidFill>
                <a:latin typeface="Calibri"/>
                <a:ea typeface="Calibri"/>
                <a:cs typeface="Calibri"/>
              </a:rPr>
              <a:t>Plan</a:t>
            </a:r>
            <a:endParaRPr lang="fr-FR" sz="2000" b="0" i="0" u="none" strike="noStrike" cap="none" spc="0">
              <a:solidFill>
                <a:srgbClr val="000000"/>
              </a:solidFill>
              <a:latin typeface="Calibri"/>
              <a:ea typeface="Calibri"/>
              <a:cs typeface="Calibri"/>
            </a:endParaRPr>
          </a:p>
          <a:p>
            <a:pPr>
              <a:defRPr/>
            </a:pPr>
            <a:r>
              <a:rPr lang="fr-FR" sz="2000" b="0" i="0" u="none" strike="noStrike" cap="none" spc="0">
                <a:solidFill>
                  <a:srgbClr val="000000"/>
                </a:solidFill>
                <a:latin typeface="Calibri"/>
                <a:ea typeface="Calibri"/>
                <a:cs typeface="Calibri"/>
              </a:rPr>
              <a:t>- Introduction à la DCSMM</a:t>
            </a:r>
            <a:endParaRPr lang="fr-FR" sz="2000" b="0" i="0" u="none" strike="noStrike" cap="none" spc="0">
              <a:solidFill>
                <a:srgbClr val="000000"/>
              </a:solidFill>
              <a:latin typeface="Calibri"/>
              <a:ea typeface="Calibri"/>
              <a:cs typeface="Calibri"/>
            </a:endParaRPr>
          </a:p>
          <a:p>
            <a:pPr>
              <a:defRPr/>
            </a:pPr>
            <a:r>
              <a:rPr lang="fr-FR" sz="2000" b="0" i="0" u="none" strike="noStrike" cap="none" spc="0">
                <a:solidFill>
                  <a:srgbClr val="000000"/>
                </a:solidFill>
                <a:latin typeface="Calibri"/>
                <a:ea typeface="Calibri"/>
                <a:cs typeface="Calibri"/>
              </a:rPr>
              <a:t>- Mise en application</a:t>
            </a:r>
            <a:endParaRPr lang="fr-FR" sz="2000" b="0" i="0" u="none" strike="noStrike" cap="none" spc="0">
              <a:solidFill>
                <a:srgbClr val="000000"/>
              </a:solidFill>
              <a:latin typeface="Calibri"/>
              <a:ea typeface="Calibri"/>
              <a:cs typeface="Calibri"/>
            </a:endParaRPr>
          </a:p>
          <a:p>
            <a:pPr>
              <a:defRPr/>
            </a:pPr>
            <a:endParaRPr lang="fr-FR" sz="2000" b="0" i="0" u="none" strike="noStrike" cap="none" spc="0">
              <a:solidFill>
                <a:srgbClr val="000000"/>
              </a:solidFill>
              <a:latin typeface="Calibri"/>
              <a:ea typeface="Calibri"/>
              <a:cs typeface="Calibri"/>
            </a:endParaRPr>
          </a:p>
          <a:p>
            <a:pPr>
              <a:defRPr/>
            </a:pPr>
            <a:r>
              <a:rPr lang="fr-FR" sz="2000" b="0" i="0" u="none" strike="noStrike" cap="none" spc="0">
                <a:solidFill>
                  <a:srgbClr val="000000"/>
                </a:solidFill>
                <a:latin typeface="Calibri"/>
                <a:ea typeface="Calibri"/>
                <a:cs typeface="Calibri"/>
              </a:rPr>
              <a:t>DCSMM=Directive Cadre Stratégie pour le Milieu Marin</a:t>
            </a:r>
            <a:endParaRPr lang="fr-FR" sz="2000" b="0" i="0" u="none" strike="noStrike" cap="none" spc="0">
              <a:solidFill>
                <a:srgbClr val="000000"/>
              </a:solidFill>
              <a:latin typeface="Calibri"/>
              <a:ea typeface="Calibri"/>
              <a:cs typeface="Calibri"/>
            </a:endParaRPr>
          </a:p>
          <a:p>
            <a:pPr>
              <a:defRPr/>
            </a:pPr>
            <a:endParaRPr lang="fr-FR" sz="2000" b="0" i="0" u="none" strike="noStrike" cap="none" spc="0">
              <a:solidFill>
                <a:srgbClr val="000000"/>
              </a:solidFill>
              <a:latin typeface="Calibri"/>
              <a:ea typeface="Calibri"/>
              <a:cs typeface="Calibri"/>
            </a:endParaRPr>
          </a:p>
          <a:p>
            <a:pPr>
              <a:defRPr/>
            </a:pPr>
            <a:endParaRPr lang="fr-FR" sz="2000" b="0" strike="noStrike" spc="0">
              <a:solidFill>
                <a:srgbClr val="000000"/>
              </a:solidFill>
              <a:latin typeface="Calibri"/>
            </a:endParaRPr>
          </a:p>
          <a:p>
            <a:pPr>
              <a:defRPr/>
            </a:pPr>
            <a:endParaRPr lang="fr-FR" sz="20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fld id="{FCB0E55B-4A92-424F-B836-06DE37652FC5}" type="datetime1">
              <a:t>12/10/2018</a:t>
            </a:fld>
            <a:endParaRPr lang="en-US" sz="1200" b="0" strike="noStrike" spc="-1">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fld id="{981BA739-D186-49BB-9567-E137DA6E5070}" type="slidenum">
              <a:t>&lt;number&gt;</a:t>
            </a:fld>
            <a:endParaRPr lang="en-US" sz="1200" b="0" strike="noStrike" spc="-1">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cas particulier, coopération</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defRPr/>
            </a:pPr>
            <a:r>
              <a:rPr lang="en-US" sz="1800" b="0" i="0" u="none" strike="noStrike" cap="none" spc="0">
                <a:solidFill>
                  <a:srgbClr val="000000"/>
                </a:solidFill>
                <a:latin typeface="Calibri"/>
                <a:ea typeface="Calibri"/>
                <a:cs typeface="Calibri"/>
              </a:rPr>
              <a:t>Cas particulier</a:t>
            </a:r>
            <a:endParaRPr lang="en-US" sz="1800" b="0" i="0" u="none" strike="noStrike" cap="none" spc="0">
              <a:solidFill>
                <a:srgbClr val="000000"/>
              </a:solidFill>
              <a:latin typeface="Calibri"/>
              <a:ea typeface="Calibri"/>
              <a:cs typeface="Calibri"/>
            </a:endParaRPr>
          </a:p>
          <a:p>
            <a:pPr>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Pour prendre en compte les spécificités de certaines régions marines (Baltique par exemple), la directive admet que, « dans des situations et des zones spéciales, un État membre puisse se trouver dans l’impossibilité d’atteindre le niveau ambitieux auquel les objectifs environnementaux de la directive ont été fixés ».</a:t>
            </a:r>
            <a:endParaRPr lang="en-US" sz="1800" b="0" i="0" u="none" strike="noStrike" cap="none" spc="0">
              <a:solidFill>
                <a:srgbClr val="000000"/>
              </a:solidFill>
              <a:latin typeface="Calibri"/>
              <a:ea typeface="Calibri"/>
              <a:cs typeface="Calibri"/>
            </a:endParaRPr>
          </a:p>
          <a:p>
            <a:pPr>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Coopération</a:t>
            </a:r>
            <a:endParaRPr lang="en-US" sz="1800" b="0" i="0" u="none" strike="noStrike" cap="none" spc="0">
              <a:solidFill>
                <a:srgbClr val="000000"/>
              </a:solidFill>
              <a:latin typeface="Calibri"/>
              <a:ea typeface="Calibri"/>
              <a:cs typeface="Calibri"/>
            </a:endParaRPr>
          </a:p>
          <a:p>
            <a:pPr>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En raison du caractère transfrontalier du milieu marin », la Directive invite les États membres à coopérer activement non seulement entre eux, mais avec les pays tiers concernés.</a:t>
            </a:r>
            <a:endParaRPr lang="en-US" sz="1800" b="0" i="0" u="none" strike="noStrike" cap="none" spc="0">
              <a:solidFill>
                <a:srgbClr val="000000"/>
              </a:solidFill>
              <a:latin typeface="Calibri"/>
              <a:ea typeface="Calibri"/>
              <a:cs typeface="Calibri"/>
            </a:endParaRPr>
          </a:p>
          <a:p>
            <a:pPr>
              <a:defRPr/>
            </a:pP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2133599"/>
            <a:ext cx="8229240" cy="1511299"/>
          </a:xfrm>
          <a:prstGeom prst="rect">
            <a:avLst/>
          </a:prstGeom>
          <a:noFill/>
          <a:ln>
            <a:noFill/>
          </a:ln>
        </p:spPr>
        <p:txBody>
          <a:bodyPr anchor="ctr"/>
          <a:p>
            <a:pPr algn="ctr">
              <a:defRPr/>
            </a:pPr>
            <a:r>
              <a:rPr lang="fr-FR" sz="4800" b="1" strike="noStrike" spc="0">
                <a:solidFill>
                  <a:schemeClr val="tx2"/>
                </a:solidFill>
                <a:latin typeface="Calibri"/>
              </a:rPr>
              <a:t>Mise en oeuvre de la DCSMM en France</a:t>
            </a:r>
            <a:endParaRPr sz="4800" b="0" strike="noStrike" spc="0">
              <a:solidFill>
                <a:srgbClr val="00B050"/>
              </a:solidFill>
              <a:latin typeface="Calibri"/>
            </a:endParaRPr>
          </a:p>
        </p:txBody>
      </p:sp>
      <p:sp>
        <p:nvSpPr>
          <p:cNvPr id="5"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6"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mise en oeuvre par la France</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la France possède le second domaine maritime mondial (11 millions de km</a:t>
            </a:r>
            <a:r>
              <a:rPr lang="en-US" sz="1800" b="0" i="0" u="none" strike="noStrike" cap="none" spc="0" baseline="30000">
                <a:solidFill>
                  <a:srgbClr val="000000"/>
                </a:solidFill>
                <a:latin typeface="Calibri"/>
                <a:ea typeface="Calibri"/>
                <a:cs typeface="Calibri"/>
              </a:rPr>
              <a:t>2</a:t>
            </a:r>
            <a:r>
              <a:rPr lang="en-US" sz="1800" b="0" i="0" u="none" strike="noStrike" cap="none" spc="0">
                <a:solidFill>
                  <a:srgbClr val="000000"/>
                </a:solidFill>
                <a:latin typeface="Calibri"/>
                <a:ea typeface="Calibri"/>
                <a:cs typeface="Calibri"/>
              </a:rPr>
              <a:t>).</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sa </a:t>
            </a:r>
            <a:r>
              <a:rPr lang="en-US" sz="1800" b="0" i="0" u="none" strike="noStrike" cap="none" spc="0">
                <a:solidFill>
                  <a:srgbClr val="000000"/>
                </a:solidFill>
                <a:latin typeface="Calibri"/>
                <a:ea typeface="Calibri"/>
                <a:cs typeface="Calibri"/>
              </a:rPr>
              <a:t>responsabilité est fortement </a:t>
            </a:r>
            <a:r>
              <a:rPr lang="en-US" sz="1800" b="0" i="0" u="none" strike="noStrike" cap="none" spc="0">
                <a:solidFill>
                  <a:srgbClr val="000000"/>
                </a:solidFill>
                <a:latin typeface="Calibri"/>
                <a:ea typeface="Calibri"/>
                <a:cs typeface="Calibri"/>
              </a:rPr>
              <a:t>engagée dans la mise en </a:t>
            </a:r>
            <a:r>
              <a:rPr lang="en-US" sz="1800" b="0" i="0" u="none" strike="noStrike" cap="none" spc="0">
                <a:solidFill>
                  <a:srgbClr val="000000"/>
                </a:solidFill>
                <a:latin typeface="Calibri"/>
                <a:ea typeface="Calibri"/>
                <a:cs typeface="Calibri"/>
              </a:rPr>
              <a:t>œuvre de la directive. </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En France, le Grenelle de la mer (2009) a proposé au Gouvernement de nouveaux outils et cadres juridiques pour mieux appliquer cette directive, en particulier la création de conseils maritimes de façade et de documents stratégiques de façade. La loi dite « Grenelle 2 » du 12 juillet 2010 met en place le nouveau dispositif. Chaque document stratégique de façade (DSF) comprendra un volet consacré à la mise en œuvre de la directive cadre, via les plans d'action pour le milieu marin.</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La DCSMM a été transposée dans le code de l’environnement en 2011 (articles L 219-9 à L 219-18 et R 219-2 à R 219-17) et s’applique aux zones sous souveraineté ou juridiction française, divisées en 4 sous-régions marines : la Manche-Mer du Nord, les mers celtiques, le golfe de Gascogne et la Méditerranée occidentale. Elle ne s'applique </a:t>
            </a:r>
            <a:r>
              <a:rPr lang="en-US" sz="1800" b="0" i="0" u="none" strike="noStrike" cap="none" spc="0">
                <a:solidFill>
                  <a:srgbClr val="000000"/>
                </a:solidFill>
                <a:latin typeface="Calibri"/>
                <a:ea typeface="Calibri"/>
                <a:cs typeface="Calibri"/>
              </a:rPr>
              <a:t>pas à l’outre-mer.</a:t>
            </a:r>
            <a:endParaRPr lang="en-US" sz="1800" b="0" i="0" u="none" strike="noStrike" cap="none" spc="0">
              <a:solidFill>
                <a:srgbClr val="000000"/>
              </a:solidFill>
              <a:latin typeface="Calibri"/>
              <a:ea typeface="Calibri"/>
              <a:cs typeface="Calibri"/>
            </a:endParaRPr>
          </a:p>
          <a:p>
            <a:pPr>
              <a:defRPr/>
            </a:pPr>
            <a:endParaRPr lang="en-US" sz="1800" b="0" i="0" u="none" strike="noStrike" cap="none" spc="0">
              <a:solidFill>
                <a:srgbClr val="000000"/>
              </a:solidFill>
              <a:latin typeface="Calibri"/>
              <a:ea typeface="Calibri"/>
              <a:cs typeface="Calibri"/>
            </a:endParaRPr>
          </a:p>
          <a:p>
            <a:pPr>
              <a:defRPr/>
            </a:pP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en France: les sous-régions marines en 2018</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defRPr/>
            </a:pPr>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136829" y="1366653"/>
            <a:ext cx="5594776" cy="5193973"/>
          </a:xfrm>
          <a:prstGeom prst="rect">
            <a:avLst/>
          </a:prstGeom>
        </p:spPr>
      </p:pic>
      <p:pic>
        <p:nvPicPr>
          <p:cNvPr id="9" name="" hidden="0"/>
          <p:cNvPicPr>
            <a:picLocks noChangeAspect="1"/>
          </p:cNvPicPr>
          <p:nvPr isPhoto="0" userDrawn="0"/>
        </p:nvPicPr>
        <p:blipFill>
          <a:blip r:embed="rId3"/>
          <a:stretch/>
        </p:blipFill>
        <p:spPr bwMode="auto">
          <a:xfrm flipH="0" flipV="0">
            <a:off x="5791937" y="4130395"/>
            <a:ext cx="3218197" cy="21635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(La DCSMM en France: les sous-régions marines en 2012)</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defRPr/>
            </a:pPr>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a:off x="1227785" y="1573067"/>
            <a:ext cx="6753224" cy="47720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L'outil : le Plan d'Action pour le Milieu Marin (PAMM)</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Pour chaque sous-région marine, les autorités compétentes </a:t>
            </a:r>
            <a:r>
              <a:rPr lang="en-US" sz="1800" b="0" i="0" u="none" strike="noStrike" cap="none" spc="0">
                <a:solidFill>
                  <a:srgbClr val="000000"/>
                </a:solidFill>
                <a:latin typeface="Calibri"/>
                <a:ea typeface="Calibri"/>
                <a:cs typeface="Calibri"/>
              </a:rPr>
              <a:t>doivent élaborer et mettre en œuvre, en association avec les </a:t>
            </a:r>
            <a:r>
              <a:rPr lang="en-US" sz="1800" b="0" i="0" u="none" strike="noStrike" cap="none" spc="0">
                <a:solidFill>
                  <a:srgbClr val="000000"/>
                </a:solidFill>
                <a:latin typeface="Calibri"/>
                <a:ea typeface="Calibri"/>
                <a:cs typeface="Calibri"/>
              </a:rPr>
              <a:t>acteurs concernés, un PAMM </a:t>
            </a:r>
            <a:r>
              <a:rPr lang="en-US" sz="1800" b="0" i="0" u="none" strike="noStrike" cap="none" spc="0">
                <a:solidFill>
                  <a:srgbClr val="000000"/>
                </a:solidFill>
                <a:latin typeface="Calibri"/>
                <a:ea typeface="Calibri"/>
                <a:cs typeface="Calibri"/>
              </a:rPr>
              <a:t>composé de cinq éléments, révisables tous les six ans :</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r>
              <a:rPr lang="en-US" sz="1800" b="1" i="0" u="none" strike="noStrike" cap="none" spc="0">
                <a:solidFill>
                  <a:srgbClr val="000000"/>
                </a:solidFill>
                <a:latin typeface="Calibri"/>
                <a:ea typeface="Calibri"/>
                <a:cs typeface="Calibri"/>
              </a:rPr>
              <a:t>évaluation initiale</a:t>
            </a:r>
            <a:r>
              <a:rPr lang="en-US" sz="1800" b="0" i="0" u="none" strike="noStrike" cap="none" spc="0">
                <a:solidFill>
                  <a:srgbClr val="000000"/>
                </a:solidFill>
                <a:latin typeface="Calibri"/>
                <a:ea typeface="Calibri"/>
                <a:cs typeface="Calibri"/>
              </a:rPr>
              <a:t> des eaux marines (usages, pressions </a:t>
            </a:r>
            <a:r>
              <a:rPr lang="en-US" sz="1800" b="0" i="0" u="none" strike="noStrike" cap="none" spc="0">
                <a:solidFill>
                  <a:srgbClr val="000000"/>
                </a:solidFill>
                <a:latin typeface="Calibri"/>
                <a:ea typeface="Calibri"/>
                <a:cs typeface="Calibri"/>
              </a:rPr>
              <a:t>correspondantes, impacts sur les milieux marins, </a:t>
            </a:r>
            <a:r>
              <a:rPr lang="en-US" sz="1800" b="0" i="0" u="none" strike="noStrike" cap="none" spc="0">
                <a:solidFill>
                  <a:srgbClr val="000000"/>
                </a:solidFill>
                <a:latin typeface="Calibri"/>
                <a:ea typeface="Calibri"/>
                <a:cs typeface="Calibri"/>
              </a:rPr>
              <a:t>état de ces derniers et coût de la dégradation observée).</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r>
              <a:rPr lang="en-US" sz="1800" b="1" i="0" u="none" strike="noStrike" cap="none" spc="0">
                <a:solidFill>
                  <a:srgbClr val="000000"/>
                </a:solidFill>
                <a:latin typeface="Calibri"/>
                <a:ea typeface="Calibri"/>
                <a:cs typeface="Calibri"/>
              </a:rPr>
              <a:t>définition du bon état écologique</a:t>
            </a:r>
            <a:r>
              <a:rPr lang="en-US" sz="1800" b="0" i="0" u="none" strike="noStrike" cap="none" spc="0">
                <a:solidFill>
                  <a:srgbClr val="000000"/>
                </a:solidFill>
                <a:latin typeface="Calibri"/>
                <a:ea typeface="Calibri"/>
                <a:cs typeface="Calibri"/>
              </a:rPr>
              <a:t> pour </a:t>
            </a:r>
            <a:r>
              <a:rPr lang="en-US" sz="1800" b="0" i="0" u="none" strike="noStrike" cap="none" spc="0">
                <a:solidFill>
                  <a:srgbClr val="000000"/>
                </a:solidFill>
                <a:latin typeface="Calibri"/>
                <a:ea typeface="Calibri"/>
                <a:cs typeface="Calibri"/>
              </a:rPr>
              <a:t>ces mêmes eaux.</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r>
              <a:rPr lang="en-US" sz="1800" b="1" i="0" u="none" strike="noStrike" cap="none" spc="0">
                <a:solidFill>
                  <a:srgbClr val="000000"/>
                </a:solidFill>
                <a:latin typeface="Calibri"/>
                <a:ea typeface="Calibri"/>
                <a:cs typeface="Calibri"/>
              </a:rPr>
              <a:t>définition d’objectifs environnementaux</a:t>
            </a:r>
            <a:r>
              <a:rPr lang="en-US" sz="1800" b="0" i="0" u="none" strike="noStrike" cap="none" spc="0">
                <a:solidFill>
                  <a:srgbClr val="000000"/>
                </a:solidFill>
                <a:latin typeface="Calibri"/>
                <a:ea typeface="Calibri"/>
                <a:cs typeface="Calibri"/>
              </a:rPr>
              <a:t> et d’indicateurs </a:t>
            </a:r>
            <a:r>
              <a:rPr lang="en-US" sz="1800" b="0" i="0" u="none" strike="noStrike" cap="none" spc="0">
                <a:solidFill>
                  <a:srgbClr val="000000"/>
                </a:solidFill>
                <a:latin typeface="Calibri"/>
                <a:ea typeface="Calibri"/>
                <a:cs typeface="Calibri"/>
              </a:rPr>
              <a:t>associés en vue de parvenir au bon état écologique.</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programme de </a:t>
            </a:r>
            <a:r>
              <a:rPr lang="en-US" sz="1800" b="1" i="0" u="none" strike="noStrike" cap="none" spc="0">
                <a:solidFill>
                  <a:srgbClr val="000000"/>
                </a:solidFill>
                <a:latin typeface="Calibri"/>
                <a:ea typeface="Calibri"/>
                <a:cs typeface="Calibri"/>
              </a:rPr>
              <a:t>surveillance </a:t>
            </a:r>
            <a:r>
              <a:rPr lang="en-US" sz="1800" b="0" i="0" u="none" strike="noStrike" cap="none" spc="0">
                <a:solidFill>
                  <a:srgbClr val="000000"/>
                </a:solidFill>
                <a:latin typeface="Calibri"/>
                <a:ea typeface="Calibri"/>
                <a:cs typeface="Calibri"/>
              </a:rPr>
              <a:t>en vue de l’évaluation </a:t>
            </a:r>
            <a:r>
              <a:rPr lang="en-US" sz="1800" b="0" i="0" u="none" strike="noStrike" cap="none" spc="0">
                <a:solidFill>
                  <a:srgbClr val="000000"/>
                </a:solidFill>
                <a:latin typeface="Calibri"/>
                <a:ea typeface="Calibri"/>
                <a:cs typeface="Calibri"/>
              </a:rPr>
              <a:t>permanente de l’état des eaux marines et de la mise à jour </a:t>
            </a:r>
            <a:r>
              <a:rPr lang="en-US" sz="1800" b="0" i="0" u="none" strike="noStrike" cap="none" spc="0">
                <a:solidFill>
                  <a:srgbClr val="000000"/>
                </a:solidFill>
                <a:latin typeface="Calibri"/>
                <a:ea typeface="Calibri"/>
                <a:cs typeface="Calibri"/>
              </a:rPr>
              <a:t>périodique des objectifs environnementaux.</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programme de </a:t>
            </a:r>
            <a:r>
              <a:rPr lang="en-US" sz="1800" b="1" i="0" u="none" strike="noStrike" cap="none" spc="0">
                <a:solidFill>
                  <a:srgbClr val="000000"/>
                </a:solidFill>
                <a:latin typeface="Calibri"/>
                <a:ea typeface="Calibri"/>
                <a:cs typeface="Calibri"/>
              </a:rPr>
              <a:t>mesures </a:t>
            </a:r>
            <a:r>
              <a:rPr lang="en-US" sz="1800" b="0" i="0" u="none" strike="noStrike" cap="none" spc="0">
                <a:solidFill>
                  <a:srgbClr val="000000"/>
                </a:solidFill>
                <a:latin typeface="Calibri"/>
                <a:ea typeface="Calibri"/>
                <a:cs typeface="Calibri"/>
              </a:rPr>
              <a:t>qui permette d’atteindre </a:t>
            </a:r>
            <a:r>
              <a:rPr lang="en-US" sz="1800" b="0" i="0" u="none" strike="noStrike" cap="none" spc="0">
                <a:solidFill>
                  <a:srgbClr val="000000"/>
                </a:solidFill>
                <a:latin typeface="Calibri"/>
                <a:ea typeface="Calibri"/>
                <a:cs typeface="Calibri"/>
              </a:rPr>
              <a:t>les objectifs environnementaux.</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1" i="0" u="none" strike="noStrike" cap="none" spc="0">
                <a:solidFill>
                  <a:srgbClr val="000000"/>
                </a:solidFill>
                <a:latin typeface="Calibri"/>
                <a:ea typeface="Calibri"/>
                <a:cs typeface="Calibri"/>
              </a:rPr>
              <a:t>Premier cycle</a:t>
            </a:r>
            <a:r>
              <a:rPr lang="en-US" sz="1800" b="0" i="0" u="none" strike="noStrike" cap="none" spc="0">
                <a:solidFill>
                  <a:srgbClr val="000000"/>
                </a:solidFill>
                <a:latin typeface="Calibri"/>
                <a:ea typeface="Calibri"/>
                <a:cs typeface="Calibri"/>
              </a:rPr>
              <a:t>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évaluation initiale, définition du BEE et objectifs : approuvés en 2012, révisés en 2018</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surveilance : approuvé en 2015, révision en 2020</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mesures : approuvé en 2016, révision en 2021</a:t>
            </a:r>
            <a:endParaRPr lang="en-US" sz="1800" b="0" i="0" u="none" strike="noStrike" cap="none" spc="0">
              <a:solidFill>
                <a:srgbClr val="000000"/>
              </a:solidFill>
              <a:latin typeface="Calibri"/>
              <a:ea typeface="Calibri"/>
              <a:cs typeface="Calibri"/>
            </a:endParaRPr>
          </a:p>
          <a:p>
            <a:pPr algn="just">
              <a:defRPr/>
            </a:pPr>
            <a:r>
              <a:rPr lang="en-US" sz="1800" b="1" i="0" u="none" strike="noStrike" cap="none" spc="0">
                <a:solidFill>
                  <a:srgbClr val="000000"/>
                </a:solidFill>
                <a:latin typeface="Calibri"/>
                <a:ea typeface="Calibri"/>
                <a:cs typeface="Calibri"/>
              </a:rPr>
              <a:t>Deuxième cycle</a:t>
            </a:r>
            <a:r>
              <a:rPr lang="en-US" sz="1800" b="0" i="0" u="none" strike="noStrike" cap="none" spc="0">
                <a:solidFill>
                  <a:srgbClr val="000000"/>
                </a:solidFill>
                <a:latin typeface="Calibri"/>
                <a:ea typeface="Calibri"/>
                <a:cs typeface="Calibri"/>
              </a:rPr>
              <a:t>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élaboration des documents stratégiques de façade en lien avec la directive cadre pour la planification de l’espace maritime</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 hidden="0"/>
          <p:cNvPicPr>
            <a:picLocks noChangeAspect="1"/>
          </p:cNvPicPr>
          <p:nvPr isPhoto="0" userDrawn="0"/>
        </p:nvPicPr>
        <p:blipFill>
          <a:blip r:embed="rId2"/>
          <a:stretch/>
        </p:blipFill>
        <p:spPr bwMode="auto">
          <a:xfrm flipH="0" flipV="0">
            <a:off x="932342" y="808777"/>
            <a:ext cx="7754097" cy="5498922"/>
          </a:xfrm>
          <a:prstGeom prst="rect">
            <a:avLst/>
          </a:prstGeom>
        </p:spPr>
      </p:pic>
      <p:sp>
        <p:nvSpPr>
          <p:cNvPr id="5" name="TextShape 1" hidden="0"/>
          <p:cNvSpPr>
            <a:spLocks noAdjustHandles="0" noChangeArrowheads="0"/>
          </p:cNvSpPr>
          <p:nvPr isPhoto="0" userDrawn="0"/>
        </p:nvSpPr>
        <p:spPr bwMode="auto">
          <a:xfrm flipH="0" flipV="0">
            <a:off x="457200" y="585228"/>
            <a:ext cx="8229240" cy="447099"/>
          </a:xfrm>
          <a:prstGeom prst="rect">
            <a:avLst/>
          </a:prstGeom>
          <a:noFill/>
          <a:ln>
            <a:noFill/>
          </a:ln>
        </p:spPr>
        <p:txBody>
          <a:bodyPr anchor="ctr"/>
          <a:p>
            <a:pPr algn="ctr">
              <a:defRPr/>
            </a:pPr>
            <a:r>
              <a:rPr lang="fr-FR" sz="2200" b="1" strike="noStrike" spc="0">
                <a:solidFill>
                  <a:schemeClr val="tx2"/>
                </a:solidFill>
                <a:latin typeface="Calibri"/>
              </a:rPr>
              <a:t>Plan d'Action pour le Milieu Marin : objectifs</a:t>
            </a:r>
            <a:endParaRPr sz="2200" b="0" strike="noStrike" spc="0">
              <a:solidFill>
                <a:srgbClr val="00B050"/>
              </a:solidFill>
              <a:latin typeface="Calibri"/>
            </a:endParaRPr>
          </a:p>
        </p:txBody>
      </p:sp>
      <p:sp>
        <p:nvSpPr>
          <p:cNvPr id="6" name="TextShape 2" hidden="0"/>
          <p:cNvSpPr>
            <a:spLocks noAdjustHandles="0" noChangeArrowheads="0"/>
          </p:cNvSpPr>
          <p:nvPr isPhoto="0" userDrawn="0"/>
        </p:nvSpPr>
        <p:spPr bwMode="auto">
          <a:xfrm flipH="0" flipV="0">
            <a:off x="266699" y="1027792"/>
            <a:ext cx="8675399" cy="5060759"/>
          </a:xfrm>
          <a:prstGeom prst="rect">
            <a:avLst/>
          </a:prstGeom>
          <a:noFill/>
          <a:ln>
            <a:noFill/>
          </a:ln>
        </p:spPr>
        <p:txBody>
          <a:bodyPr/>
          <a:p>
            <a:pPr>
              <a:defRPr/>
            </a:pPr>
            <a:endParaRPr/>
          </a:p>
        </p:txBody>
      </p:sp>
      <p:sp>
        <p:nvSpPr>
          <p:cNvPr id="7"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8"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 hidden="0"/>
          <p:cNvPicPr>
            <a:picLocks noChangeAspect="1"/>
          </p:cNvPicPr>
          <p:nvPr isPhoto="0" userDrawn="0"/>
        </p:nvPicPr>
        <p:blipFill>
          <a:blip r:embed="rId2"/>
          <a:stretch/>
        </p:blipFill>
        <p:spPr bwMode="auto">
          <a:xfrm flipH="0" flipV="0">
            <a:off x="4850568" y="3587439"/>
            <a:ext cx="3835871" cy="2720259"/>
          </a:xfrm>
          <a:prstGeom prst="rect">
            <a:avLst/>
          </a:prstGeom>
        </p:spPr>
      </p:pic>
      <p:sp>
        <p:nvSpPr>
          <p:cNvPr id="5" name="TextShape 1" hidden="0"/>
          <p:cNvSpPr>
            <a:spLocks noAdjustHandles="0" noChangeArrowheads="0"/>
          </p:cNvSpPr>
          <p:nvPr isPhoto="0" userDrawn="0"/>
        </p:nvSpPr>
        <p:spPr bwMode="auto">
          <a:xfrm flipH="0" flipV="0">
            <a:off x="457200" y="585227"/>
            <a:ext cx="8229240" cy="447098"/>
          </a:xfrm>
          <a:prstGeom prst="rect">
            <a:avLst/>
          </a:prstGeom>
          <a:noFill/>
          <a:ln>
            <a:noFill/>
          </a:ln>
        </p:spPr>
        <p:txBody>
          <a:bodyPr anchor="ctr"/>
          <a:p>
            <a:pPr algn="ctr">
              <a:defRPr/>
            </a:pPr>
            <a:r>
              <a:rPr lang="fr-FR" sz="2200" b="1" strike="noStrike" spc="0">
                <a:solidFill>
                  <a:schemeClr val="tx2"/>
                </a:solidFill>
                <a:latin typeface="Calibri"/>
              </a:rPr>
              <a:t>Plan d'Action pour le Milieu Marin : objectifs</a:t>
            </a:r>
            <a:endParaRPr sz="2200" b="0" strike="noStrike" spc="0">
              <a:solidFill>
                <a:srgbClr val="00B050"/>
              </a:solidFill>
              <a:latin typeface="Calibri"/>
            </a:endParaRPr>
          </a:p>
        </p:txBody>
      </p:sp>
      <p:sp>
        <p:nvSpPr>
          <p:cNvPr id="6" name="TextShape 2" hidden="0"/>
          <p:cNvSpPr>
            <a:spLocks noAdjustHandles="0" noChangeArrowheads="0"/>
          </p:cNvSpPr>
          <p:nvPr isPhoto="0" userDrawn="0"/>
        </p:nvSpPr>
        <p:spPr bwMode="auto">
          <a:xfrm flipH="0" flipV="0">
            <a:off x="266698" y="1027791"/>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 1- Assurer la protection, la conservation et éviter la détérioration des écosystèmes marins. Là où une forte dégradation est observée, le fonctionnement des écosystèmes doit être rétabli.</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2- Prévenir et éliminer progressivement la pollution.</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3- Maintenir la pression des activités humaines (pêche, utilisation de services divers…) sur le milieu marin à un niveau qui soit compatible avec la réalisation du bon état écologique. Les écosystèmes doivent pouvoir réagir aux divers changements de la nature et des hommes, tout en permettant une utilisation durable du milieu pour les générations futures (Politique Commune des Pêches par exemple).</a:t>
            </a:r>
            <a:endParaRPr lang="en-US" sz="1800" b="0" i="0" u="none" strike="noStrike" cap="none" spc="0">
              <a:solidFill>
                <a:srgbClr val="000000"/>
              </a:solidFill>
              <a:latin typeface="Calibri"/>
              <a:ea typeface="Calibri"/>
              <a:cs typeface="Calibri"/>
            </a:endParaRPr>
          </a:p>
        </p:txBody>
      </p:sp>
      <p:sp>
        <p:nvSpPr>
          <p:cNvPr id="7"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8"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585227"/>
            <a:ext cx="8229240" cy="447098"/>
          </a:xfrm>
          <a:prstGeom prst="rect">
            <a:avLst/>
          </a:prstGeom>
          <a:noFill/>
          <a:ln>
            <a:noFill/>
          </a:ln>
        </p:spPr>
        <p:txBody>
          <a:bodyPr anchor="ctr"/>
          <a:p>
            <a:pPr algn="ctr">
              <a:defRPr/>
            </a:pPr>
            <a:r>
              <a:rPr lang="fr-FR" sz="2200" b="1" strike="noStrike" spc="0">
                <a:solidFill>
                  <a:schemeClr val="tx2"/>
                </a:solidFill>
                <a:latin typeface="Calibri"/>
              </a:rPr>
              <a:t>Plan d'Action pour le Milieu Marin : résultats 2012</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8" y="1027791"/>
            <a:ext cx="8675398" cy="5060758"/>
          </a:xfrm>
          <a:prstGeom prst="rect">
            <a:avLst/>
          </a:prstGeom>
          <a:noFill/>
          <a:ln>
            <a:noFill/>
          </a:ln>
        </p:spPr>
        <p:txBody>
          <a:bodyPr/>
          <a:p>
            <a:pPr>
              <a:defRPr/>
            </a:pPr>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a:off x="1832840" y="1717385"/>
            <a:ext cx="5940000" cy="40245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 hidden="0"/>
          <p:cNvPicPr>
            <a:picLocks noChangeAspect="1"/>
          </p:cNvPicPr>
          <p:nvPr isPhoto="0" userDrawn="0"/>
        </p:nvPicPr>
        <p:blipFill>
          <a:blip r:embed="rId2"/>
          <a:stretch/>
        </p:blipFill>
        <p:spPr bwMode="auto">
          <a:xfrm flipH="0" flipV="0">
            <a:off x="1706252" y="2798415"/>
            <a:ext cx="5843065" cy="4143688"/>
          </a:xfrm>
          <a:prstGeom prst="rect">
            <a:avLst/>
          </a:prstGeom>
        </p:spPr>
      </p:pic>
      <p:sp>
        <p:nvSpPr>
          <p:cNvPr id="5" name="TextShape 1" hidden="0"/>
          <p:cNvSpPr>
            <a:spLocks noAdjustHandles="0" noChangeArrowheads="0"/>
          </p:cNvSpPr>
          <p:nvPr isPhoto="0" userDrawn="0"/>
        </p:nvSpPr>
        <p:spPr bwMode="auto">
          <a:xfrm flipH="0" flipV="0">
            <a:off x="457200" y="585227"/>
            <a:ext cx="8229240" cy="447098"/>
          </a:xfrm>
          <a:prstGeom prst="rect">
            <a:avLst/>
          </a:prstGeom>
          <a:noFill/>
          <a:ln>
            <a:noFill/>
          </a:ln>
        </p:spPr>
        <p:txBody>
          <a:bodyPr anchor="ctr"/>
          <a:p>
            <a:pPr algn="ctr">
              <a:defRPr/>
            </a:pPr>
            <a:r>
              <a:rPr lang="fr-FR" sz="2200" b="1" strike="noStrike" spc="0">
                <a:solidFill>
                  <a:schemeClr val="tx2"/>
                </a:solidFill>
                <a:latin typeface="Calibri"/>
              </a:rPr>
              <a:t>Plan d'Action pour le Milieu Marin : calendrier</a:t>
            </a:r>
            <a:endParaRPr sz="2200" b="0" strike="noStrike" spc="0">
              <a:solidFill>
                <a:srgbClr val="00B050"/>
              </a:solidFill>
              <a:latin typeface="Calibri"/>
            </a:endParaRPr>
          </a:p>
        </p:txBody>
      </p:sp>
      <p:sp>
        <p:nvSpPr>
          <p:cNvPr id="6" name="TextShape 2" hidden="0"/>
          <p:cNvSpPr>
            <a:spLocks noAdjustHandles="0" noChangeArrowheads="0"/>
          </p:cNvSpPr>
          <p:nvPr isPhoto="0" userDrawn="0"/>
        </p:nvSpPr>
        <p:spPr bwMode="auto">
          <a:xfrm flipH="0" flipV="0">
            <a:off x="266698" y="1027791"/>
            <a:ext cx="8675398" cy="5060758"/>
          </a:xfrm>
          <a:prstGeom prst="rect">
            <a:avLst/>
          </a:prstGeom>
          <a:noFill/>
          <a:ln>
            <a:noFill/>
          </a:ln>
        </p:spPr>
        <p:txBody>
          <a:bodyPr/>
          <a:p>
            <a:pPr algn="just">
              <a:defRPr/>
            </a:pPr>
            <a:r>
              <a:rPr lang="en-US" sz="1800" b="1" i="0" u="none" strike="noStrike" cap="none" spc="0">
                <a:solidFill>
                  <a:srgbClr val="000000"/>
                </a:solidFill>
                <a:latin typeface="Calibri"/>
                <a:ea typeface="Calibri"/>
                <a:cs typeface="Calibri"/>
              </a:rPr>
              <a:t>Premier cycle</a:t>
            </a:r>
            <a:r>
              <a:rPr lang="en-US" sz="1800" b="0" i="0" u="none" strike="noStrike" cap="none" spc="0">
                <a:solidFill>
                  <a:srgbClr val="000000"/>
                </a:solidFill>
                <a:latin typeface="Calibri"/>
                <a:ea typeface="Calibri"/>
                <a:cs typeface="Calibri"/>
              </a:rPr>
              <a:t>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évaluation initiale, définition du BEE et objectifs : approuvés en 2012, révisés en 2018</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surveilance : approuvé en 2015, révision en 2020</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mesures : approuvé en 2016, révision en 2021</a:t>
            </a:r>
            <a:endParaRPr lang="en-US" sz="1800" b="0" i="0" u="none" strike="noStrike" cap="none" spc="0">
              <a:solidFill>
                <a:srgbClr val="000000"/>
              </a:solidFill>
              <a:latin typeface="Calibri"/>
              <a:ea typeface="Calibri"/>
              <a:cs typeface="Calibri"/>
            </a:endParaRPr>
          </a:p>
          <a:p>
            <a:pPr algn="just">
              <a:defRPr/>
            </a:pPr>
            <a:r>
              <a:rPr lang="en-US" sz="1800" b="1" i="0" u="none" strike="noStrike" cap="none" spc="0">
                <a:solidFill>
                  <a:srgbClr val="000000"/>
                </a:solidFill>
                <a:latin typeface="Calibri"/>
                <a:ea typeface="Calibri"/>
                <a:cs typeface="Calibri"/>
              </a:rPr>
              <a:t>Deuxième cycle</a:t>
            </a:r>
            <a:r>
              <a:rPr lang="en-US" sz="1800" b="0" i="0" u="none" strike="noStrike" cap="none" spc="0">
                <a:solidFill>
                  <a:srgbClr val="000000"/>
                </a:solidFill>
                <a:latin typeface="Calibri"/>
                <a:ea typeface="Calibri"/>
                <a:cs typeface="Calibri"/>
              </a:rPr>
              <a:t>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élaboration des documents stratégiques de façade en lien avec la directive cadre pour la planification de l’espace maritime</a:t>
            </a:r>
            <a:endParaRPr lang="en-US" sz="1800" b="0" i="0" u="none" strike="noStrike" cap="none" spc="0">
              <a:solidFill>
                <a:srgbClr val="000000"/>
              </a:solidFill>
              <a:latin typeface="Calibri"/>
              <a:ea typeface="Calibri"/>
              <a:cs typeface="Calibri"/>
            </a:endParaRPr>
          </a:p>
        </p:txBody>
      </p:sp>
      <p:sp>
        <p:nvSpPr>
          <p:cNvPr id="7"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8"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2133599"/>
            <a:ext cx="8229240" cy="1511299"/>
          </a:xfrm>
          <a:prstGeom prst="rect">
            <a:avLst/>
          </a:prstGeom>
          <a:noFill/>
          <a:ln>
            <a:noFill/>
          </a:ln>
        </p:spPr>
        <p:txBody>
          <a:bodyPr anchor="ctr"/>
          <a:p>
            <a:pPr algn="ctr">
              <a:defRPr/>
            </a:pPr>
            <a:r>
              <a:rPr lang="fr-FR" sz="4800" b="1" strike="noStrike" spc="0">
                <a:solidFill>
                  <a:schemeClr val="tx2"/>
                </a:solidFill>
                <a:latin typeface="Calibri"/>
              </a:rPr>
              <a:t>Directives et conventions pour le milieu marin</a:t>
            </a:r>
            <a:endParaRPr sz="4800" b="0" strike="noStrike" spc="0">
              <a:solidFill>
                <a:srgbClr val="00B050"/>
              </a:solidFill>
              <a:latin typeface="Calibri"/>
            </a:endParaRPr>
          </a:p>
        </p:txBody>
      </p:sp>
      <p:sp>
        <p:nvSpPr>
          <p:cNvPr id="5"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6"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Gouvernance et élaboration du PAMM (1)</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La gouvernance de la DCSMM est fondée sur des autorités compétentes du niveau national –le ministre chargé de l'environnement–  et du niveau sous régional - les services déconcentrés.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Le processus d'élaboration du PAMM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production d'un cadrage méthodologique au niveau national sous le pilotage du ministère de l'écologie, du développement durable et de l'énergie/direction de l'eau et de la biodiversité/sous-direction du littoral et des milieux marins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production d'arrêtés au niveau national précisant les critères et méthodes à mettre en œuvre pour l'élaboration des documents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rédaction des éléments en association avec les parties prenantes, au niveau national pour la définition du bon état écologique, et au niveau des sous-régions marines pour l'évaluation initiale, les objectifs environnementaux et indicateurs associés, le programme de surveillance et le programme de mesures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rédaction des résumés des éléments soumis à la consultation du public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consultation pour avis des instances et du public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adoption de chaque élément du PAMM par un arrêté des autorités compétentes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notification à la Commission européenne.</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Gouvernance et élaboration du PAMM (2)</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La direction de l'eau et de la biodiversité s'appuie sur les travaux scientifiques et techniques réalisés par de nombreux établissements publics (AFB, ANSES, BRGM, CNRS, Ifremer, MNHN, SHOM...) ainsi que par d'autres structures compétentes sur le milieu marin. Ces travaux sont coordonnés par l'Ifremer et l'Agence française pour la biodiversité, sous le pilotage du Ministère de la Transition écologique et solidaire / direction de l'eau et de la biodiversité / sous-direction du littoral et des milieux marins.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Un décret du 5 mail 2017 intègre les PAMM et la planification de l'espace maritime dans les documents stratégiques de façades.</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66817" y="4130688"/>
            <a:ext cx="3488555" cy="259051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Définition du bon état écologique : les descripteurs </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La définition du bon état écologique est issue de travaux scientifiques et techniques menés depuis 2010 par un ensemble d’établissements publics (ANSES, BRGM, CNRS, IFREMER, MNHN, SHOM) sous la coordination scientifique et technique de l’IFREMER et de l’Agence des Aires Marines Protégées.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1" i="0" u="none" strike="noStrike" cap="none" spc="0">
                <a:solidFill>
                  <a:srgbClr val="000000"/>
                </a:solidFill>
                <a:latin typeface="Calibri"/>
                <a:ea typeface="Calibri"/>
                <a:cs typeface="Calibri"/>
              </a:rPr>
              <a:t>Le bon état écologique correspond à un bon fonctionnement des écosystèmes (au niveau biologique, physique, chimique et sanitaire) permettant un usage durable du milieu marin. </a:t>
            </a:r>
            <a:endParaRPr sz="1800" b="1"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Onze descripteurs qualitatifs, communs à tous les États membres de l’Union européenne, servent à définir le bon état écologique :  </a:t>
            </a:r>
            <a:endParaRPr sz="1800" b="0" i="0" u="none" strike="noStrike" cap="none" spc="0">
              <a:solidFill>
                <a:srgbClr val="000000"/>
              </a:solidFill>
              <a:latin typeface="Calibri"/>
              <a:ea typeface="Calibri"/>
              <a:cs typeface="Calibri"/>
            </a:endParaRPr>
          </a:p>
          <a:p>
            <a:pPr algn="just">
              <a:defRPr/>
            </a:pPr>
            <a:endParaRPr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4401253" y="4162739"/>
            <a:ext cx="4158562" cy="289870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Définition du bon état écologique : les descripteurs </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defRPr/>
            </a:pPr>
            <a:r>
              <a:rPr lang="en-US" sz="1800" b="0" i="0" u="none" strike="noStrike" cap="none" spc="0">
                <a:solidFill>
                  <a:srgbClr val="000000"/>
                </a:solidFill>
                <a:latin typeface="Calibri"/>
                <a:ea typeface="Calibri"/>
                <a:cs typeface="Calibri"/>
              </a:rPr>
              <a:t>Un objectif : l’atteinte du bon état écologique des eaux marines en 2020, au regard de 11 descripteurs</a:t>
            </a:r>
            <a:endParaRPr lang="en-US" sz="1800" b="0" i="0" u="none" strike="noStrike" cap="none" spc="0">
              <a:solidFill>
                <a:srgbClr val="000000"/>
              </a:solidFill>
              <a:latin typeface="Calibri"/>
              <a:ea typeface="Calibri"/>
              <a:cs typeface="Calibri"/>
            </a:endParaRPr>
          </a:p>
          <a:p>
            <a:pPr>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Biodiversité : D1 : biodiversité, D4 : éléments du réseau trophique marin, D6 : intégrité des fonds</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D2 : espèces non indigènes</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D3 : espèces de poissons et crustacées exploités</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D5 : eutrophisation</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D7 : conditions hydrographiques</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D8 : contaminants dans les milieux</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D9 : contaminants dans les produits consommés</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D10 : déchets marins</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D11 : introduction d’énergie (dont bruit sous-marin)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NB : un lien fort avec les objectifs et mesures de la Directive cadre sur l’eau DCE (notamment descripteurs 5,7, 8 et 9)</a:t>
            </a:r>
            <a:r>
              <a:rPr lang="en-US" sz="1800" b="0" i="0" u="none" strike="noStrike" cap="none" spc="0">
                <a:solidFill>
                  <a:srgbClr val="000000"/>
                </a:solidFill>
                <a:latin typeface="Calibri"/>
                <a:ea typeface="Calibri"/>
                <a:cs typeface="Calibri"/>
              </a:rPr>
              <a:t>  </a:t>
            </a:r>
            <a:endParaRPr lang="en-US" sz="1800" b="0" i="0" u="none" strike="noStrike" cap="none" spc="0">
              <a:solidFill>
                <a:srgbClr val="000000"/>
              </a:solidFill>
              <a:latin typeface="Calibri"/>
              <a:ea typeface="Calibri"/>
              <a:cs typeface="Calibri"/>
            </a:endParaRPr>
          </a:p>
          <a:p>
            <a:pPr algn="just">
              <a:defRPr/>
            </a:pPr>
            <a:endParaRPr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5817499" y="2597727"/>
            <a:ext cx="3124597" cy="217798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Descripteur D1 du bon état écologique : diversité biologique </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La diversité biologique est conservée. La qualité des habitats et leur nombre ainsi que la distribution et l’abondance des espèces sont adaptés aux conditions physiographiques, géographiques et climatiques existantes.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programme de surveillance associé : s</a:t>
            </a:r>
            <a:r>
              <a:rPr lang="en-US" sz="1800" b="0" i="0" u="none" strike="noStrike" cap="none" spc="0">
                <a:solidFill>
                  <a:srgbClr val="000000"/>
                </a:solidFill>
                <a:latin typeface="Calibri"/>
                <a:ea typeface="Calibri"/>
                <a:cs typeface="Calibri"/>
              </a:rPr>
              <a:t>urvols aériens </a:t>
            </a:r>
            <a:r>
              <a:rPr lang="en-US" sz="1800" b="0" i="0" u="none" strike="noStrike" cap="none" spc="0">
                <a:solidFill>
                  <a:srgbClr val="000000"/>
                </a:solidFill>
                <a:latin typeface="Calibri"/>
                <a:ea typeface="Calibri"/>
                <a:cs typeface="Calibri"/>
              </a:rPr>
              <a:t>d’observation des oiseaux et </a:t>
            </a:r>
            <a:r>
              <a:rPr lang="en-US" sz="1800" b="0" i="0" u="none" strike="noStrike" cap="none" spc="0">
                <a:solidFill>
                  <a:srgbClr val="000000"/>
                </a:solidFill>
                <a:latin typeface="Calibri"/>
                <a:ea typeface="Calibri"/>
                <a:cs typeface="Calibri"/>
              </a:rPr>
              <a:t>des mammifères marins pour </a:t>
            </a:r>
            <a:r>
              <a:rPr lang="en-US" sz="1800" b="0" i="0" u="none" strike="noStrike" cap="none" spc="0">
                <a:solidFill>
                  <a:srgbClr val="000000"/>
                </a:solidFill>
                <a:latin typeface="Calibri"/>
                <a:ea typeface="Calibri"/>
                <a:cs typeface="Calibri"/>
              </a:rPr>
              <a:t>cartographier leur répartition et </a:t>
            </a:r>
            <a:r>
              <a:rPr lang="en-US" sz="1800" b="0" i="0" u="none" strike="noStrike" cap="none" spc="0">
                <a:solidFill>
                  <a:srgbClr val="000000"/>
                </a:solidFill>
                <a:latin typeface="Calibri"/>
                <a:ea typeface="Calibri"/>
                <a:cs typeface="Calibri"/>
              </a:rPr>
              <a:t>leur densité...</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08368" y="3242059"/>
            <a:ext cx="4729684" cy="3296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Descripteur </a:t>
            </a:r>
            <a:r>
              <a:rPr lang="en-US" sz="2200" b="1" i="0" u="none" strike="noStrike" cap="none" spc="0">
                <a:solidFill>
                  <a:schemeClr val="tx2"/>
                </a:solidFill>
                <a:latin typeface="Calibri"/>
                <a:ea typeface="Calibri"/>
                <a:cs typeface="Calibri"/>
              </a:rPr>
              <a:t>D2 </a:t>
            </a:r>
            <a:r>
              <a:rPr lang="fr-FR" sz="2200" b="1" strike="noStrike" spc="0">
                <a:solidFill>
                  <a:schemeClr val="tx2"/>
                </a:solidFill>
                <a:latin typeface="Calibri"/>
              </a:rPr>
              <a:t>du bon état écologique :</a:t>
            </a:r>
            <a:r>
              <a:rPr lang="fr-FR" sz="2200" b="1" strike="noStrike" spc="0">
                <a:solidFill>
                  <a:schemeClr val="tx2"/>
                </a:solidFill>
                <a:latin typeface="Calibri"/>
              </a:rPr>
              <a:t> </a:t>
            </a:r>
            <a:r>
              <a:rPr lang="en-US" sz="2200" b="1" i="0" u="none" strike="noStrike" cap="none" spc="0">
                <a:solidFill>
                  <a:schemeClr val="tx2"/>
                </a:solidFill>
                <a:latin typeface="Calibri"/>
                <a:ea typeface="Calibri"/>
                <a:cs typeface="Calibri"/>
              </a:rPr>
              <a:t>les espèces non indigènes</a:t>
            </a:r>
            <a:r>
              <a:rPr lang="fr-FR" sz="2200" b="1" strike="noStrike" spc="0">
                <a:solidFill>
                  <a:schemeClr val="tx2"/>
                </a:solidFill>
                <a:latin typeface="Calibri"/>
              </a:rPr>
              <a:t> </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defRPr/>
            </a:pPr>
            <a:r>
              <a:rPr lang="en-US" sz="1800" b="0" i="0" u="none" strike="noStrike" cap="none" spc="0">
                <a:solidFill>
                  <a:srgbClr val="000000"/>
                </a:solidFill>
                <a:latin typeface="Calibri"/>
                <a:ea typeface="Calibri"/>
                <a:cs typeface="Calibri"/>
              </a:rPr>
              <a:t>Les espèces non indigènes introduites par le biais des activités humaines sont à des niveaux qui ne perturbent pas les écosystèmes.</a:t>
            </a:r>
            <a:endParaRPr lang="en-US" sz="1800" b="0" i="0" u="none" strike="noStrike" cap="none" spc="0">
              <a:solidFill>
                <a:srgbClr val="000000"/>
              </a:solidFill>
              <a:latin typeface="Calibri"/>
              <a:ea typeface="Calibri"/>
              <a:cs typeface="Calibri"/>
            </a:endParaRPr>
          </a:p>
          <a:p>
            <a:pPr>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programme de surveillance associé :</a:t>
            </a:r>
            <a:r>
              <a:rPr lang="en-US"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suivis dédiés aux espèces </a:t>
            </a:r>
            <a:r>
              <a:rPr lang="en-US" sz="1800" b="0" i="0" u="none" strike="noStrike" cap="none" spc="0">
                <a:solidFill>
                  <a:srgbClr val="000000"/>
                </a:solidFill>
                <a:latin typeface="Calibri"/>
                <a:ea typeface="Calibri"/>
                <a:cs typeface="Calibri"/>
              </a:rPr>
              <a:t>non indigènes au sein de zones </a:t>
            </a:r>
            <a:r>
              <a:rPr lang="en-US" sz="1800" b="0" i="0" u="none" strike="noStrike" cap="none" spc="0">
                <a:solidFill>
                  <a:srgbClr val="000000"/>
                </a:solidFill>
                <a:latin typeface="Calibri"/>
                <a:ea typeface="Calibri"/>
                <a:cs typeface="Calibri"/>
              </a:rPr>
              <a:t>à risque et sensibles aux bio</a:t>
            </a:r>
            <a:r>
              <a:rPr lang="en-US" sz="1800" b="0" i="0" u="none" strike="noStrike" cap="none" spc="0">
                <a:solidFill>
                  <a:srgbClr val="000000"/>
                </a:solidFill>
                <a:latin typeface="Calibri"/>
                <a:ea typeface="Calibri"/>
                <a:cs typeface="Calibri"/>
              </a:rPr>
              <a:t>pollutions pour les détecter dès </a:t>
            </a:r>
            <a:r>
              <a:rPr lang="en-US" sz="1800" b="0" i="0" u="none" strike="noStrike" cap="none" spc="0">
                <a:solidFill>
                  <a:srgbClr val="000000"/>
                </a:solidFill>
                <a:latin typeface="Calibri"/>
                <a:ea typeface="Calibri"/>
                <a:cs typeface="Calibri"/>
              </a:rPr>
              <a:t>leur introduction dans le milieu...</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08367" y="3242057"/>
            <a:ext cx="4729684" cy="3296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Descripteur </a:t>
            </a:r>
            <a:r>
              <a:rPr lang="en-US" sz="2200" b="1" i="0" u="none" strike="noStrike" cap="none" spc="0">
                <a:solidFill>
                  <a:schemeClr val="tx2"/>
                </a:solidFill>
                <a:latin typeface="Calibri"/>
                <a:ea typeface="Calibri"/>
                <a:cs typeface="Calibri"/>
              </a:rPr>
              <a:t>D3 </a:t>
            </a:r>
            <a:r>
              <a:rPr lang="fr-FR" sz="2200" b="1" strike="noStrike" spc="0">
                <a:solidFill>
                  <a:schemeClr val="tx2"/>
                </a:solidFill>
                <a:latin typeface="Calibri"/>
              </a:rPr>
              <a:t>du bon état écologique :</a:t>
            </a:r>
            <a:r>
              <a:rPr lang="fr-FR" sz="2200" b="1" strike="noStrike" spc="0">
                <a:solidFill>
                  <a:schemeClr val="tx2"/>
                </a:solidFill>
                <a:latin typeface="Calibri"/>
              </a:rPr>
              <a:t> </a:t>
            </a:r>
            <a:r>
              <a:rPr lang="en-US" sz="2200" b="1" i="0" u="none" strike="noStrike" cap="none" spc="0">
                <a:solidFill>
                  <a:schemeClr val="tx2"/>
                </a:solidFill>
                <a:latin typeface="Calibri"/>
                <a:ea typeface="Calibri"/>
                <a:cs typeface="Calibri"/>
              </a:rPr>
              <a:t>les espèces exploitées</a:t>
            </a:r>
            <a:r>
              <a:rPr lang="fr-FR" sz="2200" b="1" strike="noStrike" spc="0">
                <a:solidFill>
                  <a:schemeClr val="tx2"/>
                </a:solidFill>
                <a:latin typeface="Calibri"/>
              </a:rPr>
              <a:t> </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Les populations  de tous les poissons et crustacés exploités à des fins commerciales se situent dans les limites de sécurité biologique, en présentant une répartition de la population par âge et par taille qui témoigne de la bonne santé du stock.</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programme de surveillance associé :</a:t>
            </a:r>
            <a:r>
              <a:rPr lang="en-US"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campagnes scientifiques </a:t>
            </a:r>
            <a:r>
              <a:rPr lang="en-US" sz="1800" b="0" i="0" u="none" strike="noStrike" cap="none" spc="0">
                <a:solidFill>
                  <a:srgbClr val="000000"/>
                </a:solidFill>
                <a:latin typeface="Calibri"/>
                <a:ea typeface="Calibri"/>
                <a:cs typeface="Calibri"/>
              </a:rPr>
              <a:t>halieutiques mises en œuvre </a:t>
            </a:r>
            <a:r>
              <a:rPr lang="en-US" sz="1800" b="0" i="0" u="none" strike="noStrike" cap="none" spc="0">
                <a:solidFill>
                  <a:srgbClr val="000000"/>
                </a:solidFill>
                <a:latin typeface="Calibri"/>
                <a:ea typeface="Calibri"/>
                <a:cs typeface="Calibri"/>
              </a:rPr>
              <a:t>dans le cadre de la politique </a:t>
            </a:r>
            <a:r>
              <a:rPr lang="en-US" sz="1800" b="0" i="0" u="none" strike="noStrike" cap="none" spc="0">
                <a:solidFill>
                  <a:srgbClr val="000000"/>
                </a:solidFill>
                <a:latin typeface="Calibri"/>
                <a:ea typeface="Calibri"/>
                <a:cs typeface="Calibri"/>
              </a:rPr>
              <a:t>commune de la pêche </a:t>
            </a:r>
            <a:r>
              <a:rPr lang="en-US" sz="1800" b="0" i="0" u="none" strike="noStrike" cap="none" spc="0">
                <a:solidFill>
                  <a:srgbClr val="000000"/>
                </a:solidFill>
                <a:latin typeface="Calibri"/>
                <a:ea typeface="Calibri"/>
                <a:cs typeface="Calibri"/>
              </a:rPr>
              <a:t>permettant de produire des </a:t>
            </a:r>
            <a:r>
              <a:rPr lang="en-US" sz="1800" b="0" i="0" u="none" strike="noStrike" cap="none" spc="0">
                <a:solidFill>
                  <a:srgbClr val="000000"/>
                </a:solidFill>
                <a:latin typeface="Calibri"/>
                <a:ea typeface="Calibri"/>
                <a:cs typeface="Calibri"/>
              </a:rPr>
              <a:t>indices biologiques pour </a:t>
            </a:r>
            <a:r>
              <a:rPr lang="en-US" sz="1800" b="0" i="0" u="none" strike="noStrike" cap="none" spc="0">
                <a:solidFill>
                  <a:srgbClr val="000000"/>
                </a:solidFill>
                <a:latin typeface="Calibri"/>
                <a:ea typeface="Calibri"/>
                <a:cs typeface="Calibri"/>
              </a:rPr>
              <a:t>caractériser l’état des espèces </a:t>
            </a:r>
            <a:r>
              <a:rPr lang="en-US" sz="1800" b="0" i="0" u="none" strike="noStrike" cap="none" spc="0">
                <a:solidFill>
                  <a:srgbClr val="000000"/>
                </a:solidFill>
                <a:latin typeface="Calibri"/>
                <a:ea typeface="Calibri"/>
                <a:cs typeface="Calibri"/>
              </a:rPr>
              <a:t>exploités...</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4011323" y="3476005"/>
            <a:ext cx="4729684" cy="3296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Descripteur </a:t>
            </a:r>
            <a:r>
              <a:rPr lang="en-US" sz="2200" b="1" i="0" u="none" strike="noStrike" cap="none" spc="0">
                <a:solidFill>
                  <a:schemeClr val="tx2"/>
                </a:solidFill>
                <a:latin typeface="Calibri"/>
                <a:ea typeface="Calibri"/>
                <a:cs typeface="Calibri"/>
              </a:rPr>
              <a:t>D4 </a:t>
            </a:r>
            <a:r>
              <a:rPr lang="fr-FR" sz="2200" b="1" strike="noStrike" spc="0">
                <a:solidFill>
                  <a:schemeClr val="tx2"/>
                </a:solidFill>
                <a:latin typeface="Calibri"/>
              </a:rPr>
              <a:t>du bon état écologique :</a:t>
            </a:r>
            <a:r>
              <a:rPr lang="fr-FR" sz="2200" b="1" strike="noStrike" spc="0">
                <a:solidFill>
                  <a:schemeClr val="tx2"/>
                </a:solidFill>
                <a:latin typeface="Calibri"/>
              </a:rPr>
              <a:t> </a:t>
            </a:r>
            <a:r>
              <a:rPr lang="en-US" sz="2200" b="1" i="0" u="none" strike="noStrike" cap="none" spc="0">
                <a:solidFill>
                  <a:schemeClr val="tx2"/>
                </a:solidFill>
                <a:latin typeface="Calibri"/>
                <a:ea typeface="Calibri"/>
                <a:cs typeface="Calibri"/>
              </a:rPr>
              <a:t>le réseau trophique marin</a:t>
            </a:r>
            <a:r>
              <a:rPr lang="fr-FR" sz="2200" b="1" strike="noStrike" spc="0">
                <a:solidFill>
                  <a:schemeClr val="tx2"/>
                </a:solidFill>
                <a:latin typeface="Calibri"/>
              </a:rPr>
              <a:t> </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Tous les éléments constituant le réseau trophique marin, dans la mesure où ils sont connus, sont présents en abondance et diversité normales et à des niveaux pouvant garantir l’abondance des espèces à long terme et le maintien complet de leurs capacités reproductives.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programme de surveillance associé :</a:t>
            </a:r>
            <a:r>
              <a:rPr lang="en-US"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échantillonnages de contenus stomachaux...</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08368" y="3562596"/>
            <a:ext cx="4729684" cy="3296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Descripteur </a:t>
            </a:r>
            <a:r>
              <a:rPr lang="en-US" sz="2200" b="1" i="0" u="none" strike="noStrike" cap="none" spc="0">
                <a:solidFill>
                  <a:schemeClr val="tx2"/>
                </a:solidFill>
                <a:latin typeface="Calibri"/>
                <a:ea typeface="Calibri"/>
                <a:cs typeface="Calibri"/>
              </a:rPr>
              <a:t>D5 </a:t>
            </a:r>
            <a:r>
              <a:rPr lang="fr-FR" sz="2200" b="1" strike="noStrike" spc="0">
                <a:solidFill>
                  <a:schemeClr val="tx2"/>
                </a:solidFill>
                <a:latin typeface="Calibri"/>
              </a:rPr>
              <a:t>du bon état écologique :</a:t>
            </a:r>
            <a:r>
              <a:rPr lang="fr-FR" sz="2200" b="1" strike="noStrike" spc="0">
                <a:solidFill>
                  <a:schemeClr val="tx2"/>
                </a:solidFill>
                <a:latin typeface="Calibri"/>
              </a:rPr>
              <a:t> l'eutrophisation</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L’eutrophisation d’origine humaine, en particulier pour ce qui est de ses effets néfastes, tels que l’appauvrissement de la biodiversité, la dégradation des écosystèmes, la prolifération d’algues toxiques et la désoxygénation des eaux de fond, est réduite au minimum.</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programme de surveillance associé : </a:t>
            </a:r>
            <a:r>
              <a:rPr lang="en-US" sz="1800" b="0" i="0" u="none" strike="noStrike" cap="none" spc="0">
                <a:solidFill>
                  <a:srgbClr val="000000"/>
                </a:solidFill>
                <a:latin typeface="Calibri"/>
                <a:ea typeface="Calibri"/>
                <a:cs typeface="Calibri"/>
              </a:rPr>
              <a:t>survols aériens pour le suivi </a:t>
            </a:r>
            <a:r>
              <a:rPr lang="en-US" sz="1800" b="0" i="0" u="none" strike="noStrike" cap="none" spc="0">
                <a:solidFill>
                  <a:srgbClr val="000000"/>
                </a:solidFill>
                <a:latin typeface="Calibri"/>
                <a:ea typeface="Calibri"/>
                <a:cs typeface="Calibri"/>
              </a:rPr>
              <a:t>des marées vertes dans les </a:t>
            </a:r>
            <a:r>
              <a:rPr lang="en-US" sz="1800" b="0" i="0" u="none" strike="noStrike" cap="none" spc="0">
                <a:solidFill>
                  <a:srgbClr val="000000"/>
                </a:solidFill>
                <a:latin typeface="Calibri"/>
                <a:ea typeface="Calibri"/>
                <a:cs typeface="Calibri"/>
              </a:rPr>
              <a:t>zones concernées dans le cadre </a:t>
            </a:r>
            <a:r>
              <a:rPr lang="en-US" sz="1800" b="0" i="0" u="none" strike="noStrike" cap="none" spc="0">
                <a:solidFill>
                  <a:srgbClr val="000000"/>
                </a:solidFill>
                <a:latin typeface="Calibri"/>
                <a:ea typeface="Calibri"/>
                <a:cs typeface="Calibri"/>
              </a:rPr>
              <a:t>de la directive-cadre sur l’eau</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22800" y="3374982"/>
            <a:ext cx="4729684" cy="3296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Descripteur </a:t>
            </a:r>
            <a:r>
              <a:rPr lang="en-US" sz="2200" b="1" i="0" u="none" strike="noStrike" cap="none" spc="0">
                <a:solidFill>
                  <a:schemeClr val="tx2"/>
                </a:solidFill>
                <a:latin typeface="Calibri"/>
                <a:ea typeface="Calibri"/>
                <a:cs typeface="Calibri"/>
              </a:rPr>
              <a:t>D6 </a:t>
            </a:r>
            <a:r>
              <a:rPr lang="fr-FR" sz="2200" b="1" strike="noStrike" spc="0">
                <a:solidFill>
                  <a:schemeClr val="tx2"/>
                </a:solidFill>
                <a:latin typeface="Calibri"/>
              </a:rPr>
              <a:t>du bon état écologique :</a:t>
            </a:r>
            <a:r>
              <a:rPr lang="fr-FR" sz="2200" b="1" strike="noStrike" spc="0">
                <a:solidFill>
                  <a:schemeClr val="tx2"/>
                </a:solidFill>
                <a:latin typeface="Calibri"/>
              </a:rPr>
              <a:t> intégrité des fonds marins</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Le niveau d’intégrité des fonds marins garantit que la structure et les fonctions des écosystèmes sont préservées et que les écosystèmes benthiques, en particulier, ne sont pas perturbés.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programme de surveillance associé : </a:t>
            </a:r>
            <a:r>
              <a:rPr lang="en-US" sz="1800" b="0" i="0" u="none" strike="noStrike" cap="none" spc="0">
                <a:solidFill>
                  <a:srgbClr val="000000"/>
                </a:solidFill>
                <a:latin typeface="Calibri"/>
                <a:ea typeface="Calibri"/>
                <a:cs typeface="Calibri"/>
              </a:rPr>
              <a:t>inventaire des </a:t>
            </a:r>
            <a:r>
              <a:rPr lang="en-US" sz="1800" b="0" i="0" u="none" strike="noStrike" cap="none" spc="0">
                <a:solidFill>
                  <a:srgbClr val="000000"/>
                </a:solidFill>
                <a:latin typeface="Calibri"/>
                <a:ea typeface="Calibri"/>
                <a:cs typeface="Calibri"/>
              </a:rPr>
              <a:t>aménagements gagnés </a:t>
            </a:r>
            <a:r>
              <a:rPr lang="en-US" sz="1800" b="0" i="0" u="none" strike="noStrike" cap="none" spc="0">
                <a:solidFill>
                  <a:srgbClr val="000000"/>
                </a:solidFill>
                <a:latin typeface="Calibri"/>
                <a:ea typeface="Calibri"/>
                <a:cs typeface="Calibri"/>
              </a:rPr>
              <a:t>sur le domaine marin en </a:t>
            </a:r>
            <a:r>
              <a:rPr lang="en-US" sz="1800" b="0" i="0" u="none" strike="noStrike" cap="none" spc="0">
                <a:solidFill>
                  <a:srgbClr val="000000"/>
                </a:solidFill>
                <a:latin typeface="Calibri"/>
                <a:ea typeface="Calibri"/>
                <a:cs typeface="Calibri"/>
              </a:rPr>
              <a:t>Méditerranée (MEDAM) pour </a:t>
            </a:r>
            <a:r>
              <a:rPr lang="en-US" sz="1800" b="0" i="0" u="none" strike="noStrike" cap="none" spc="0">
                <a:solidFill>
                  <a:srgbClr val="000000"/>
                </a:solidFill>
                <a:latin typeface="Calibri"/>
                <a:ea typeface="Calibri"/>
                <a:cs typeface="Calibri"/>
              </a:rPr>
              <a:t>suivre l’artificialisation du littoral, </a:t>
            </a:r>
            <a:r>
              <a:rPr lang="en-US" sz="1800" b="0" i="0" u="none" strike="noStrike" cap="none" spc="0">
                <a:solidFill>
                  <a:srgbClr val="000000"/>
                </a:solidFill>
                <a:latin typeface="Calibri"/>
                <a:ea typeface="Calibri"/>
                <a:cs typeface="Calibri"/>
              </a:rPr>
              <a:t>source de pression pouvant </a:t>
            </a:r>
            <a:r>
              <a:rPr lang="en-US" sz="1800" b="0" i="0" u="none" strike="noStrike" cap="none" spc="0">
                <a:solidFill>
                  <a:srgbClr val="000000"/>
                </a:solidFill>
                <a:latin typeface="Calibri"/>
                <a:ea typeface="Calibri"/>
                <a:cs typeface="Calibri"/>
              </a:rPr>
              <a:t>engendrer des dommages </a:t>
            </a:r>
            <a:r>
              <a:rPr lang="en-US" sz="1800" b="0" i="0" u="none" strike="noStrike" cap="none" spc="0">
                <a:solidFill>
                  <a:srgbClr val="000000"/>
                </a:solidFill>
                <a:latin typeface="Calibri"/>
                <a:ea typeface="Calibri"/>
                <a:cs typeface="Calibri"/>
              </a:rPr>
              <a:t>physiques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80527" y="3447141"/>
            <a:ext cx="4729684" cy="3296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Directive et conventions pour le milieu marin</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sz="1800" b="0" i="0" u="none" strike="noStrike" cap="none" spc="0">
                <a:solidFill>
                  <a:srgbClr val="000000"/>
                </a:solidFill>
                <a:latin typeface="Calibri"/>
                <a:ea typeface="Calibri"/>
                <a:cs typeface="Calibri"/>
              </a:rPr>
              <a:t>- les </a:t>
            </a:r>
            <a:r>
              <a:rPr sz="1800" b="1" i="0" u="none" strike="noStrike" cap="none" spc="0">
                <a:solidFill>
                  <a:srgbClr val="000000"/>
                </a:solidFill>
                <a:latin typeface="Calibri"/>
                <a:ea typeface="Calibri"/>
                <a:cs typeface="Calibri"/>
              </a:rPr>
              <a:t>directives européennes</a:t>
            </a:r>
            <a:r>
              <a:rPr sz="1800" b="0" i="0" u="none" strike="noStrike" cap="none" spc="0">
                <a:solidFill>
                  <a:srgbClr val="000000"/>
                </a:solidFill>
                <a:latin typeface="Calibri"/>
                <a:ea typeface="Calibri"/>
                <a:cs typeface="Calibri"/>
              </a:rPr>
              <a:t> et les </a:t>
            </a:r>
            <a:r>
              <a:rPr sz="1800" b="1" i="0" u="none" strike="noStrike" cap="none" spc="0">
                <a:solidFill>
                  <a:srgbClr val="000000"/>
                </a:solidFill>
                <a:latin typeface="Calibri"/>
                <a:ea typeface="Calibri"/>
                <a:cs typeface="Calibri"/>
              </a:rPr>
              <a:t>conventions des mers régionales</a:t>
            </a:r>
            <a:r>
              <a:rPr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sont les outils de gestion communautaire des écosystèmes marins visant à la définition et à la mise en place d’une stratégie pour le maintien de leur bon état écologique.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r>
              <a:rPr lang="en-US" sz="1800" b="1" i="0" u="none" strike="noStrike" cap="none" spc="0">
                <a:solidFill>
                  <a:srgbClr val="000000"/>
                </a:solidFill>
                <a:latin typeface="Calibri"/>
                <a:ea typeface="Calibri"/>
                <a:cs typeface="Calibri"/>
              </a:rPr>
              <a:t>bon état écologique</a:t>
            </a:r>
            <a:r>
              <a:rPr lang="en-US" sz="1800" b="0" i="0" u="none" strike="noStrike" cap="none" spc="0">
                <a:solidFill>
                  <a:srgbClr val="000000"/>
                </a:solidFill>
                <a:latin typeface="Calibri"/>
                <a:ea typeface="Calibri"/>
                <a:cs typeface="Calibri"/>
              </a:rPr>
              <a:t> : bon fonctionnement des écosystèmes (aux niveaux biologique, physique, chimique et sanitaire) permettant un usage durable du milieu marin.</a:t>
            </a:r>
            <a:endParaRPr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r>
              <a:rPr lang="en-US" sz="1800" b="1" i="0" u="none" strike="noStrike" cap="none" spc="0">
                <a:solidFill>
                  <a:srgbClr val="000000"/>
                </a:solidFill>
                <a:latin typeface="Calibri"/>
                <a:ea typeface="Calibri"/>
                <a:cs typeface="Calibri"/>
              </a:rPr>
              <a:t>approche écosystémique</a:t>
            </a:r>
            <a:r>
              <a:rPr lang="en-US" sz="1800" b="0" i="0" u="none" strike="noStrike" cap="none" spc="0">
                <a:solidFill>
                  <a:srgbClr val="000000"/>
                </a:solidFill>
                <a:latin typeface="Calibri"/>
                <a:ea typeface="Calibri"/>
                <a:cs typeface="Calibri"/>
              </a:rPr>
              <a:t> de la gestion des impacts humains sur les écosystèmes marins qui tient compte des besoins écologiques, économiques et sociaux.</a:t>
            </a:r>
            <a:endParaRPr lang="en-US" sz="1800" b="0" i="0" u="none" strike="noStrike" cap="none" spc="0">
              <a:solidFill>
                <a:srgbClr val="000000"/>
              </a:solidFill>
              <a:latin typeface="Calibri"/>
              <a:ea typeface="Calibri"/>
              <a:cs typeface="Calibri"/>
            </a:endParaRPr>
          </a:p>
          <a:p>
            <a:pPr algn="just">
              <a:defRPr/>
            </a:pPr>
            <a:endParaRPr sz="1800" b="0" strike="noStrike" spc="0">
              <a:solidFill>
                <a:srgbClr val="000000"/>
              </a:solidFill>
              <a:latin typeface="Calibri"/>
            </a:endParaRPr>
          </a:p>
          <a:p>
            <a:pPr algn="just">
              <a:defRPr/>
            </a:pPr>
            <a:endParaRPr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561142" y="3187415"/>
            <a:ext cx="3741964" cy="361099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Descripteur </a:t>
            </a:r>
            <a:r>
              <a:rPr lang="en-US" sz="2200" b="1" i="0" u="none" strike="noStrike" cap="none" spc="0">
                <a:solidFill>
                  <a:schemeClr val="tx2"/>
                </a:solidFill>
                <a:latin typeface="Calibri"/>
                <a:ea typeface="Calibri"/>
                <a:cs typeface="Calibri"/>
              </a:rPr>
              <a:t>D7 </a:t>
            </a:r>
            <a:r>
              <a:rPr lang="fr-FR" sz="2200" b="1" strike="noStrike" spc="0">
                <a:solidFill>
                  <a:schemeClr val="tx2"/>
                </a:solidFill>
                <a:latin typeface="Calibri"/>
              </a:rPr>
              <a:t>du bon état écologique :</a:t>
            </a:r>
            <a:r>
              <a:rPr lang="fr-FR" sz="2200" b="1" strike="noStrike" spc="0">
                <a:solidFill>
                  <a:schemeClr val="tx2"/>
                </a:solidFill>
                <a:latin typeface="Calibri"/>
              </a:rPr>
              <a:t> conditions hydrographiques</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Une modification permanente des conditions hydrographiques ne nuit pas aux écosystèmes marins.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programme de surveillance associé :</a:t>
            </a:r>
            <a:r>
              <a:rPr lang="en-US"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nombreux suivis (navires,</a:t>
            </a:r>
            <a:r>
              <a:rPr lang="en-US" sz="1800" b="0" i="0" u="none" strike="noStrike" cap="none" spc="0">
                <a:solidFill>
                  <a:srgbClr val="000000"/>
                </a:solidFill>
                <a:latin typeface="Calibri"/>
                <a:ea typeface="Calibri"/>
                <a:cs typeface="Calibri"/>
              </a:rPr>
              <a:t>survols aériens, mouillages</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instrumentés...) pour surveiller </a:t>
            </a:r>
            <a:r>
              <a:rPr lang="en-US" sz="1800" b="0" i="0" u="none" strike="noStrike" cap="none" spc="0">
                <a:solidFill>
                  <a:srgbClr val="000000"/>
                </a:solidFill>
                <a:latin typeface="Calibri"/>
                <a:ea typeface="Calibri"/>
                <a:cs typeface="Calibri"/>
              </a:rPr>
              <a:t>les changements des conditions </a:t>
            </a:r>
            <a:r>
              <a:rPr lang="en-US" sz="1800" b="0" i="0" u="none" strike="noStrike" cap="none" spc="0">
                <a:solidFill>
                  <a:srgbClr val="000000"/>
                </a:solidFill>
                <a:latin typeface="Calibri"/>
                <a:ea typeface="Calibri"/>
                <a:cs typeface="Calibri"/>
              </a:rPr>
              <a:t>hydrologiques (température/</a:t>
            </a:r>
            <a:r>
              <a:rPr lang="en-US" sz="1800" b="0" i="0" u="none" strike="noStrike" cap="none" spc="0">
                <a:solidFill>
                  <a:srgbClr val="000000"/>
                </a:solidFill>
                <a:latin typeface="Calibri"/>
                <a:ea typeface="Calibri"/>
                <a:cs typeface="Calibri"/>
              </a:rPr>
              <a:t>salinité) et hydrodynamiques </a:t>
            </a:r>
            <a:r>
              <a:rPr lang="en-US" sz="1800" b="0" i="0" u="none" strike="noStrike" cap="none" spc="0">
                <a:solidFill>
                  <a:srgbClr val="000000"/>
                </a:solidFill>
                <a:latin typeface="Calibri"/>
                <a:ea typeface="Calibri"/>
                <a:cs typeface="Calibri"/>
              </a:rPr>
              <a:t>(courants, vagues, marée) dans </a:t>
            </a:r>
            <a:r>
              <a:rPr lang="en-US" sz="1800" b="0" i="0" u="none" strike="noStrike" cap="none" spc="0">
                <a:solidFill>
                  <a:srgbClr val="000000"/>
                </a:solidFill>
                <a:latin typeface="Calibri"/>
                <a:ea typeface="Calibri"/>
                <a:cs typeface="Calibri"/>
              </a:rPr>
              <a:t>le milieu marin</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80527" y="3519300"/>
            <a:ext cx="4729684" cy="3296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Descripteur </a:t>
            </a:r>
            <a:r>
              <a:rPr lang="en-US" sz="2200" b="1" i="0" u="none" strike="noStrike" cap="none" spc="0">
                <a:solidFill>
                  <a:schemeClr val="tx2"/>
                </a:solidFill>
                <a:latin typeface="Calibri"/>
                <a:ea typeface="Calibri"/>
                <a:cs typeface="Calibri"/>
              </a:rPr>
              <a:t>D8 </a:t>
            </a:r>
            <a:r>
              <a:rPr lang="fr-FR" sz="2200" b="1" strike="noStrike" spc="0">
                <a:solidFill>
                  <a:schemeClr val="tx2"/>
                </a:solidFill>
                <a:latin typeface="Calibri"/>
              </a:rPr>
              <a:t>du bon état écologique :</a:t>
            </a:r>
            <a:r>
              <a:rPr lang="fr-FR" sz="2200" b="1" strike="noStrike" spc="0">
                <a:solidFill>
                  <a:schemeClr val="tx2"/>
                </a:solidFill>
                <a:latin typeface="Calibri"/>
              </a:rPr>
              <a:t> contaminants</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60762"/>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Le niveau de concentration des contaminants ne provoque pas d’effets dus à la pollution.</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programme de surveillance associé : </a:t>
            </a:r>
            <a:r>
              <a:rPr lang="en-US" sz="1800" b="0" i="0" u="none" strike="noStrike" cap="none" spc="0">
                <a:solidFill>
                  <a:srgbClr val="000000"/>
                </a:solidFill>
                <a:latin typeface="Calibri"/>
                <a:ea typeface="Calibri"/>
                <a:cs typeface="Calibri"/>
              </a:rPr>
              <a:t>prélèvements par le </a:t>
            </a:r>
            <a:r>
              <a:rPr lang="en-US" sz="1800" b="0" i="0" u="none" strike="noStrike" cap="none" spc="0">
                <a:solidFill>
                  <a:srgbClr val="000000"/>
                </a:solidFill>
                <a:latin typeface="Calibri"/>
                <a:ea typeface="Calibri"/>
                <a:cs typeface="Calibri"/>
              </a:rPr>
              <a:t>réseau d'observation de la</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contamination chimique du </a:t>
            </a:r>
            <a:r>
              <a:rPr lang="en-US" sz="1800" b="0" i="0" u="none" strike="noStrike" cap="none" spc="0">
                <a:solidFill>
                  <a:srgbClr val="000000"/>
                </a:solidFill>
                <a:latin typeface="Calibri"/>
                <a:ea typeface="Calibri"/>
                <a:cs typeface="Calibri"/>
              </a:rPr>
              <a:t>littoral (ROCCH) pour suivre </a:t>
            </a:r>
            <a:r>
              <a:rPr lang="en-US" sz="1800" b="0" i="0" u="none" strike="noStrike" cap="none" spc="0">
                <a:solidFill>
                  <a:srgbClr val="000000"/>
                </a:solidFill>
                <a:latin typeface="Calibri"/>
                <a:ea typeface="Calibri"/>
                <a:cs typeface="Calibri"/>
              </a:rPr>
              <a:t>l’évolution des contaminants</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chimiques dans les sédiments </a:t>
            </a:r>
            <a:r>
              <a:rPr lang="en-US" sz="1800" b="0" i="0" u="none" strike="noStrike" cap="none" spc="0">
                <a:solidFill>
                  <a:srgbClr val="000000"/>
                </a:solidFill>
                <a:latin typeface="Calibri"/>
                <a:ea typeface="Calibri"/>
                <a:cs typeface="Calibri"/>
              </a:rPr>
              <a:t>côtiers...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80527" y="3014187"/>
            <a:ext cx="4729684" cy="3296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Descripteur </a:t>
            </a:r>
            <a:r>
              <a:rPr lang="en-US" sz="2200" b="1" i="0" u="none" strike="noStrike" cap="none" spc="0">
                <a:solidFill>
                  <a:schemeClr val="tx2"/>
                </a:solidFill>
                <a:latin typeface="Calibri"/>
                <a:ea typeface="Calibri"/>
                <a:cs typeface="Calibri"/>
              </a:rPr>
              <a:t>D9 </a:t>
            </a:r>
            <a:r>
              <a:rPr lang="fr-FR" sz="2200" b="1" strike="noStrike" spc="0">
                <a:solidFill>
                  <a:schemeClr val="tx2"/>
                </a:solidFill>
                <a:latin typeface="Calibri"/>
              </a:rPr>
              <a:t>du bon état écologique :</a:t>
            </a:r>
            <a:r>
              <a:rPr lang="fr-FR" sz="2200" b="1" strike="noStrike" spc="0">
                <a:solidFill>
                  <a:schemeClr val="tx2"/>
                </a:solidFill>
                <a:latin typeface="Calibri"/>
              </a:rPr>
              <a:t> questions sanitaires</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Les quantités de contaminants présents dans les poissons et autres fruits de mer destinés à la consommation humaine ne dépassent pas les seuils fixés par la législation communautaire ou autres normes applicables.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programme de surveillance associé : </a:t>
            </a:r>
            <a:r>
              <a:rPr lang="en-US" sz="1800" b="0" i="0" u="none" strike="noStrike" cap="none" spc="0">
                <a:solidFill>
                  <a:srgbClr val="000000"/>
                </a:solidFill>
                <a:latin typeface="Calibri"/>
                <a:ea typeface="Calibri"/>
                <a:cs typeface="Calibri"/>
              </a:rPr>
              <a:t>suivi de toxines pouvant </a:t>
            </a:r>
            <a:r>
              <a:rPr lang="en-US" sz="1800" b="0" i="0" u="none" strike="noStrike" cap="none" spc="0">
                <a:solidFill>
                  <a:srgbClr val="000000"/>
                </a:solidFill>
                <a:latin typeface="Calibri"/>
                <a:ea typeface="Calibri"/>
                <a:cs typeface="Calibri"/>
              </a:rPr>
              <a:t>s’accumuler dans les </a:t>
            </a:r>
            <a:r>
              <a:rPr lang="en-US" sz="1800" b="0" i="0" u="none" strike="noStrike" cap="none" spc="0">
                <a:solidFill>
                  <a:srgbClr val="000000"/>
                </a:solidFill>
                <a:latin typeface="Calibri"/>
                <a:ea typeface="Calibri"/>
                <a:cs typeface="Calibri"/>
              </a:rPr>
              <a:t>coquillages et ainsi intoxiquer le </a:t>
            </a:r>
            <a:r>
              <a:rPr lang="en-US" sz="1800" b="0" i="0" u="none" strike="noStrike" cap="none" spc="0">
                <a:solidFill>
                  <a:srgbClr val="000000"/>
                </a:solidFill>
                <a:latin typeface="Calibri"/>
                <a:ea typeface="Calibri"/>
                <a:cs typeface="Calibri"/>
              </a:rPr>
              <a:t>consommateur par le réseau de </a:t>
            </a:r>
            <a:r>
              <a:rPr lang="en-US" sz="1800" b="0" i="0" u="none" strike="noStrike" cap="none" spc="0">
                <a:solidFill>
                  <a:srgbClr val="000000"/>
                </a:solidFill>
                <a:latin typeface="Calibri"/>
                <a:ea typeface="Calibri"/>
                <a:cs typeface="Calibri"/>
              </a:rPr>
              <a:t>surveillance du phytoplancton </a:t>
            </a:r>
            <a:r>
              <a:rPr lang="en-US" sz="1800" b="0" i="0" u="none" strike="noStrike" cap="none" spc="0">
                <a:solidFill>
                  <a:srgbClr val="000000"/>
                </a:solidFill>
                <a:latin typeface="Calibri"/>
                <a:ea typeface="Calibri"/>
                <a:cs typeface="Calibri"/>
              </a:rPr>
              <a:t>et des phycotoxines (REPHY)</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80527" y="3302822"/>
            <a:ext cx="4729684" cy="3296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Descripteur </a:t>
            </a:r>
            <a:r>
              <a:rPr lang="en-US" sz="2200" b="1" i="0" u="none" strike="noStrike" cap="none" spc="0">
                <a:solidFill>
                  <a:schemeClr val="tx2"/>
                </a:solidFill>
                <a:latin typeface="Calibri"/>
                <a:ea typeface="Calibri"/>
                <a:cs typeface="Calibri"/>
              </a:rPr>
              <a:t>D10 </a:t>
            </a:r>
            <a:r>
              <a:rPr lang="fr-FR" sz="2200" b="1" strike="noStrike" spc="0">
                <a:solidFill>
                  <a:schemeClr val="tx2"/>
                </a:solidFill>
                <a:latin typeface="Calibri"/>
              </a:rPr>
              <a:t>du bon état écologique :</a:t>
            </a:r>
            <a:r>
              <a:rPr lang="fr-FR" sz="2200" b="1" strike="noStrike" spc="0">
                <a:solidFill>
                  <a:schemeClr val="tx2"/>
                </a:solidFill>
                <a:latin typeface="Calibri"/>
              </a:rPr>
              <a:t> déchets marins</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Les propriétés et les quantités de déchets marins ne provoquent pas de dommages au milieu côtier et marin. </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programme de surveillance associé : </a:t>
            </a:r>
            <a:r>
              <a:rPr lang="en-US" sz="1800" b="0" i="0" u="none" strike="noStrike" cap="none" spc="0">
                <a:solidFill>
                  <a:srgbClr val="000000"/>
                </a:solidFill>
                <a:latin typeface="Calibri"/>
                <a:ea typeface="Calibri"/>
                <a:cs typeface="Calibri"/>
              </a:rPr>
              <a:t>observateurs embarqués </a:t>
            </a:r>
            <a:r>
              <a:rPr lang="en-US" sz="1800" b="0" i="0" u="none" strike="noStrike" cap="none" spc="0">
                <a:solidFill>
                  <a:srgbClr val="000000"/>
                </a:solidFill>
                <a:latin typeface="Calibri"/>
                <a:ea typeface="Calibri"/>
                <a:cs typeface="Calibri"/>
              </a:rPr>
              <a:t>pour contribuer, lors des</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campagnes halieutiques, </a:t>
            </a:r>
            <a:r>
              <a:rPr lang="en-US" sz="1800" b="0" i="0" u="none" strike="noStrike" cap="none" spc="0">
                <a:solidFill>
                  <a:srgbClr val="000000"/>
                </a:solidFill>
                <a:latin typeface="Calibri"/>
                <a:ea typeface="Calibri"/>
                <a:cs typeface="Calibri"/>
              </a:rPr>
              <a:t>au suivi de l’évolution de la </a:t>
            </a:r>
            <a:r>
              <a:rPr lang="en-US" sz="1800" b="0" i="0" u="none" strike="noStrike" cap="none" spc="0">
                <a:solidFill>
                  <a:srgbClr val="000000"/>
                </a:solidFill>
                <a:latin typeface="Calibri"/>
                <a:ea typeface="Calibri"/>
                <a:cs typeface="Calibri"/>
              </a:rPr>
              <a:t>quantité et de la nature des </a:t>
            </a:r>
            <a:r>
              <a:rPr lang="en-US" sz="1800" b="0" i="0" u="none" strike="noStrike" cap="none" spc="0">
                <a:solidFill>
                  <a:srgbClr val="000000"/>
                </a:solidFill>
                <a:latin typeface="Calibri"/>
                <a:ea typeface="Calibri"/>
                <a:cs typeface="Calibri"/>
              </a:rPr>
              <a:t>macro-déchets flottants à la </a:t>
            </a:r>
            <a:r>
              <a:rPr lang="en-US" sz="1800" b="0" i="0" u="none" strike="noStrike" cap="none" spc="0">
                <a:solidFill>
                  <a:srgbClr val="000000"/>
                </a:solidFill>
                <a:latin typeface="Calibri"/>
                <a:ea typeface="Calibri"/>
                <a:cs typeface="Calibri"/>
              </a:rPr>
              <a:t>surface de la mer...</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80527" y="2653391"/>
            <a:ext cx="4729684" cy="3296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Descripteur </a:t>
            </a:r>
            <a:r>
              <a:rPr lang="en-US" sz="2200" b="1" i="0" u="none" strike="noStrike" cap="none" spc="0">
                <a:solidFill>
                  <a:schemeClr val="tx2"/>
                </a:solidFill>
                <a:latin typeface="Calibri"/>
                <a:ea typeface="Calibri"/>
                <a:cs typeface="Calibri"/>
              </a:rPr>
              <a:t>D11 </a:t>
            </a:r>
            <a:r>
              <a:rPr lang="fr-FR" sz="2200" b="1" strike="noStrike" spc="0">
                <a:solidFill>
                  <a:schemeClr val="tx2"/>
                </a:solidFill>
                <a:latin typeface="Calibri"/>
              </a:rPr>
              <a:t>du bon état écologique :</a:t>
            </a:r>
            <a:r>
              <a:rPr lang="fr-FR" sz="2200" b="1" strike="noStrike" spc="0">
                <a:solidFill>
                  <a:schemeClr val="tx2"/>
                </a:solidFill>
                <a:latin typeface="Calibri"/>
              </a:rPr>
              <a:t> énergies marines</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L’introduction d’énergie, y compris de sources sonores sous-marines, s’effectue à des niveaux qui ne nuisent pas au milieu marin.</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programme de surveillance associé : </a:t>
            </a:r>
            <a:r>
              <a:rPr lang="en-US" sz="1800" b="0" i="0" u="none" strike="noStrike" cap="none" spc="0">
                <a:solidFill>
                  <a:srgbClr val="000000"/>
                </a:solidFill>
                <a:latin typeface="Calibri"/>
                <a:ea typeface="Calibri"/>
                <a:cs typeface="Calibri"/>
              </a:rPr>
              <a:t>réseau de stations fixes </a:t>
            </a:r>
            <a:r>
              <a:rPr lang="en-US" sz="1800" b="0" i="0" u="none" strike="noStrike" cap="none" spc="0">
                <a:solidFill>
                  <a:srgbClr val="000000"/>
                </a:solidFill>
                <a:latin typeface="Calibri"/>
                <a:ea typeface="Calibri"/>
                <a:cs typeface="Calibri"/>
              </a:rPr>
              <a:t>de mesures acoustiques </a:t>
            </a:r>
            <a:r>
              <a:rPr lang="en-US" sz="1800" b="0" i="0" u="none" strike="noStrike" cap="none" spc="0">
                <a:solidFill>
                  <a:srgbClr val="000000"/>
                </a:solidFill>
                <a:latin typeface="Calibri"/>
                <a:ea typeface="Calibri"/>
                <a:cs typeface="Calibri"/>
              </a:rPr>
              <a:t>(hydrophones) pour mesurer </a:t>
            </a:r>
            <a:r>
              <a:rPr lang="en-US" sz="1800" b="0" i="0" u="none" strike="noStrike" cap="none" spc="0">
                <a:solidFill>
                  <a:srgbClr val="000000"/>
                </a:solidFill>
                <a:latin typeface="Calibri"/>
                <a:ea typeface="Calibri"/>
                <a:cs typeface="Calibri"/>
              </a:rPr>
              <a:t>le niveau de bruit sous-marin </a:t>
            </a:r>
            <a:r>
              <a:rPr lang="en-US" sz="1800" b="0" i="0" u="none" strike="noStrike" cap="none" spc="0">
                <a:solidFill>
                  <a:srgbClr val="000000"/>
                </a:solidFill>
                <a:latin typeface="Calibri"/>
                <a:ea typeface="Calibri"/>
                <a:cs typeface="Calibri"/>
              </a:rPr>
              <a:t>ambiant</a:t>
            </a:r>
            <a:r>
              <a:rPr lang="en-US" sz="1800" b="0" i="0" u="none" strike="noStrike" cap="none" spc="0">
                <a:solidFill>
                  <a:srgbClr val="000000"/>
                </a:solidFill>
                <a:latin typeface="Calibri"/>
                <a:ea typeface="Calibri"/>
                <a:cs typeface="Calibri"/>
              </a:rPr>
              <a:t>...</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80527" y="2653391"/>
            <a:ext cx="4729684" cy="3296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Bilan de l'évaluation initiale de 2012</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L'évaluation initiale eaux marines pour le premier cycle de mise en œuvre de la DCSMM a été réalisée en 2012 au niveau de chaque sous-région marine. Elle est composée de trois volets :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une analyse des caractéristiques essentielles et de l'état écologique de ces eaux.</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une analyse des principales pressions et des principaux impacts, notamment dus à l'activité humaine, sur l'état écologique de ces eaux.</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une analyse économique et sociale de l'utilisation de ces eaux et du coût de la dégradation du milieu marin.</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travail collaboratif multi-disciplinaire de l'ensemble des communautés scientifiques concernées fournissant un état des lieux de l'ensemble des eaux métropolitaines.</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les objectifs environnementaux et les indicateurs associés ont vocation à définir le niveau de pression acceptable pour l’atteinte du bon état écologique du milieu marin. Ils ont été définis pour la première fois en 2012 et précisés pour les trois sous-régions Manche-mer du Nord, Mers celtiques et Golfe de Gascogne en 2016, à l’occasion de l’adoption des programmes de mesures.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- 4000 pages : </a:t>
            </a:r>
            <a:r>
              <a:rPr lang="en-US" sz="1800" b="1" i="0" u="none" strike="noStrike" cap="none" spc="0">
                <a:solidFill>
                  <a:srgbClr val="000000"/>
                </a:solidFill>
                <a:latin typeface="Calibri"/>
                <a:ea typeface="Calibri"/>
                <a:cs typeface="Calibri"/>
              </a:rPr>
              <a:t>http://sextant.ifremer.fr/fr/web/</a:t>
            </a:r>
            <a:r>
              <a:rPr lang="en-US" sz="1800" b="1" i="0" u="none" strike="noStrike" cap="none" spc="0">
                <a:solidFill>
                  <a:srgbClr val="000000"/>
                </a:solidFill>
                <a:latin typeface="Calibri"/>
                <a:ea typeface="Calibri"/>
                <a:cs typeface="Calibri"/>
              </a:rPr>
              <a:t>dcsmm/pamm/evaluation-initiale</a:t>
            </a:r>
            <a:r>
              <a:rPr lang="en-US" sz="1800" b="0" i="0" u="none" strike="noStrike" cap="none" spc="0">
                <a:solidFill>
                  <a:srgbClr val="000000"/>
                </a:solidFill>
                <a:latin typeface="Calibri"/>
                <a:ea typeface="Calibri"/>
                <a:cs typeface="Calibri"/>
              </a:rPr>
              <a:t>.</a:t>
            </a:r>
            <a:endParaRPr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endParaRPr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Mise en oeuvre opérationnelle : les programmes de mesure</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Les programmes de mesures comportent des mesures nationales, dont certaines actions peuvent être mises </a:t>
            </a:r>
            <a:r>
              <a:rPr lang="en-US" sz="1800" b="0" i="0" u="none" strike="noStrike" cap="none" spc="0">
                <a:solidFill>
                  <a:srgbClr val="000000"/>
                </a:solidFill>
                <a:latin typeface="Calibri"/>
                <a:ea typeface="Calibri"/>
                <a:cs typeface="Calibri"/>
              </a:rPr>
              <a:t>en œuvre au niveau local, et des mesures spécifiques aux enjeux des sous-régions marines.</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Ces mesures concernent les thématiques suivantes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la biodiversité marine,</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la gestion intégrée de l’interface terre/mer,</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la communication, la sensibilisation et la formation,</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l’aménagement et l’encadrement de la planification de </a:t>
            </a:r>
            <a:r>
              <a:rPr lang="en-US" sz="1800" b="0" i="0" u="none" strike="noStrike" cap="none" spc="0">
                <a:solidFill>
                  <a:srgbClr val="000000"/>
                </a:solidFill>
                <a:latin typeface="Calibri"/>
                <a:ea typeface="Calibri"/>
                <a:cs typeface="Calibri"/>
              </a:rPr>
              <a:t>certaines activités pouvant impacter l’environnement marin,</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deux sujets émergents : les espèces non indigènes et le </a:t>
            </a:r>
            <a:r>
              <a:rPr lang="en-US" sz="1800" b="0" i="0" u="none" strike="noStrike" cap="none" spc="0">
                <a:solidFill>
                  <a:srgbClr val="000000"/>
                </a:solidFill>
                <a:latin typeface="Calibri"/>
                <a:ea typeface="Calibri"/>
                <a:cs typeface="Calibri"/>
              </a:rPr>
              <a:t>bruit sous-marin.</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mesures renforcées par la loi : mise en place de zones fonctionnelles halieutique, dispositif anti-collision pour les cétacés (sanctuaire PELAGOS), interdiction des cotons-tiges en plastique...</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financements à différentes échelles : fonds européens, agences nationales (AFB...), financements des collectivités territoriales</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Mise en oeuvre opérationnelle : les programmes de mesure</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Une démarche pragmatique</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163234" y="995795"/>
            <a:ext cx="8843695" cy="609710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Mise en oeuvre opérationnelle : les programmes de mesure</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Calendrier</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1650287" y="1744891"/>
            <a:ext cx="5843064" cy="414368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Mise en oeuvre opérationnelle : les programmes de mesure</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defRPr/>
            </a:pPr>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a:off x="981363" y="1652481"/>
            <a:ext cx="5940000" cy="421959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Conventions pour le milieu marin : OSPAR et Barcelone</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en-US" sz="1800" b="0" i="0" u="none" strike="noStrike" cap="none" spc="0">
                <a:solidFill>
                  <a:schemeClr val="tx2"/>
                </a:solidFill>
                <a:latin typeface="Calibri"/>
                <a:ea typeface="Calibri"/>
                <a:cs typeface="Calibri"/>
              </a:rPr>
              <a:t>Convention OSPAR (1982 : OSLO 1972 + Paris)</a:t>
            </a:r>
            <a:endParaRPr sz="1800" b="0" i="0" u="none" strike="noStrike" cap="none" spc="0">
              <a:solidFill>
                <a:schemeClr val="tx2"/>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I</a:t>
            </a:r>
            <a:r>
              <a:rPr lang="en-US" sz="1800" b="0" i="0" u="none" strike="noStrike" cap="none" spc="0">
                <a:solidFill>
                  <a:srgbClr val="000000"/>
                </a:solidFill>
                <a:latin typeface="Calibri"/>
                <a:ea typeface="Calibri"/>
                <a:cs typeface="Calibri"/>
              </a:rPr>
              <a:t>nstrument légal pour la coopération internationale pour la protection de l’environnement marin de l’Atlantique du Nord-Est. Les travaux de la Convention sont menés par la Commission O (15 membres : Allemagne, Belgique, Danemark, Espagne, Finlande, France, Irlande, Islande, Luxembourg, Norvège, Pays-Bas, Portugal, Royaume-Uni, Suède, Suisse, Commission européenne).</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Approche écosystémique, approche qui doit "essentiellement permettre une exploitation durable des ressources naturelles tout en maintenant la qualité, la structure et le fonctionnement des écosystèmes marins" (OSPAR 2010), et par des stratégies thématiques pour répondre aux principales menaces identifiées.</a:t>
            </a:r>
            <a:endParaRPr lang="en-US" sz="1800" b="0" i="0" u="none" strike="noStrike" cap="none" spc="0">
              <a:solidFill>
                <a:srgbClr val="000000"/>
              </a:solidFill>
              <a:latin typeface="Calibri"/>
              <a:ea typeface="Calibri"/>
              <a:cs typeface="Calibri"/>
            </a:endParaRPr>
          </a:p>
          <a:p>
            <a:pPr algn="just">
              <a:defRPr/>
            </a:pPr>
            <a:endParaRPr lang="fr-FR" sz="1800" b="0" strike="noStrike" spc="0">
              <a:solidFill>
                <a:srgbClr val="000000"/>
              </a:solidFill>
              <a:latin typeface="Calibri"/>
            </a:endParaRPr>
          </a:p>
          <a:p>
            <a:pPr algn="just">
              <a:defRPr/>
            </a:pPr>
            <a:r>
              <a:rPr lang="fr-FR" sz="1800" b="0" strike="noStrike" spc="0">
                <a:solidFill>
                  <a:schemeClr val="tx2"/>
                </a:solidFill>
                <a:latin typeface="Calibri"/>
              </a:rPr>
              <a:t>Convention de Barcelone (1976, 1995, 2004)</a:t>
            </a:r>
            <a:endParaRPr sz="1800" b="0" strike="noStrike" spc="0">
              <a:solidFill>
                <a:schemeClr val="tx2"/>
              </a:solidFill>
              <a:latin typeface="Calibri"/>
            </a:endParaRPr>
          </a:p>
          <a:p>
            <a:pPr algn="just">
              <a:defRPr/>
            </a:pPr>
            <a:r>
              <a:rPr lang="fr-FR" sz="1800" b="0" strike="noStrike" spc="0">
                <a:solidFill>
                  <a:srgbClr val="000000"/>
                </a:solidFill>
                <a:latin typeface="Calibri"/>
              </a:rPr>
              <a:t>- </a:t>
            </a:r>
            <a:r>
              <a:rPr lang="fr-FR" sz="1800" b="0" i="0" u="none" strike="noStrike" cap="none" spc="0">
                <a:solidFill>
                  <a:srgbClr val="000000"/>
                </a:solidFill>
                <a:latin typeface="Calibri"/>
                <a:ea typeface="Calibri"/>
                <a:cs typeface="Calibri"/>
              </a:rPr>
              <a:t>Convention pour la protection de la mer Méditerranée contre la pollution (1976), </a:t>
            </a:r>
            <a:endParaRPr lang="fr-FR" sz="1800" b="0" i="0" u="none" strike="noStrike" cap="none" spc="0">
              <a:solidFill>
                <a:srgbClr val="000000"/>
              </a:solidFill>
              <a:latin typeface="Calibri"/>
              <a:ea typeface="Calibri"/>
              <a:cs typeface="Calibri"/>
            </a:endParaRPr>
          </a:p>
          <a:p>
            <a:pPr algn="just">
              <a:defRPr/>
            </a:pPr>
            <a:r>
              <a:rPr lang="fr-FR" sz="1800" b="0" i="0" u="none" strike="noStrike" cap="none" spc="0">
                <a:solidFill>
                  <a:srgbClr val="000000"/>
                </a:solidFill>
                <a:latin typeface="Calibri"/>
                <a:ea typeface="Calibri"/>
                <a:cs typeface="Calibri"/>
              </a:rPr>
              <a:t>puis convention pour la protection du milieu marin et du littoral de la Méditerranée (2004)</a:t>
            </a:r>
            <a:endParaRPr lang="fr-FR" sz="1800" b="0" i="0" u="none" strike="noStrike" cap="none" spc="0">
              <a:solidFill>
                <a:srgbClr val="000000"/>
              </a:solidFill>
              <a:latin typeface="Calibri"/>
              <a:ea typeface="Calibri"/>
              <a:cs typeface="Calibri"/>
            </a:endParaRPr>
          </a:p>
          <a:p>
            <a:pPr algn="just">
              <a:defRPr/>
            </a:pPr>
            <a:r>
              <a:rPr lang="fr-FR" sz="1800" b="0" i="0" u="none" strike="noStrike" cap="none" spc="0">
                <a:solidFill>
                  <a:srgbClr val="000000"/>
                </a:solidFill>
                <a:latin typeface="Calibri"/>
                <a:ea typeface="Calibri"/>
                <a:cs typeface="Calibri"/>
              </a:rPr>
              <a:t>- Plan d’Action pour la Méditerranée : protection de l’environnement marin et côtier, et développement durable de l’espace méditerranéen. </a:t>
            </a:r>
            <a:endParaRPr lang="fr-FR" sz="1800" b="0" i="0" u="none" strike="noStrike" cap="none" spc="0">
              <a:solidFill>
                <a:srgbClr val="000000"/>
              </a:solidFill>
              <a:latin typeface="Calibri"/>
              <a:ea typeface="Calibri"/>
              <a:cs typeface="Calibri"/>
            </a:endParaRPr>
          </a:p>
          <a:p>
            <a:pPr algn="just">
              <a:defRPr/>
            </a:pPr>
            <a:r>
              <a:rPr lang="fr-FR" sz="1800" b="0" i="0" u="none" strike="noStrike" cap="none" spc="0">
                <a:solidFill>
                  <a:srgbClr val="000000"/>
                </a:solidFill>
                <a:latin typeface="Calibri"/>
                <a:ea typeface="Calibri"/>
                <a:cs typeface="Calibri"/>
              </a:rPr>
              <a:t>- Approche écosystémique : "stratégie pour la gestion intégrée de la terre, de l’eau et des ressources vivantes, promouvant la conservation et l’utilisation durable de manière équitable".</a:t>
            </a:r>
            <a:endParaRPr lang="fr-FR" sz="1800" b="0" i="0" u="none" strike="noStrike" cap="none" spc="0">
              <a:solidFill>
                <a:srgbClr val="000000"/>
              </a:solidFill>
              <a:latin typeface="Calibri"/>
              <a:ea typeface="Calibri"/>
              <a:cs typeface="Calibri"/>
            </a:endParaRPr>
          </a:p>
          <a:p>
            <a:pPr algn="just">
              <a:defRPr/>
            </a:pPr>
            <a:endParaRPr lang="fr-FR" sz="1800" b="0" i="0" u="none" strike="noStrike" cap="none" spc="0">
              <a:solidFill>
                <a:srgbClr val="000000"/>
              </a:solidFill>
              <a:latin typeface="Calibri"/>
              <a:ea typeface="Calibri"/>
              <a:cs typeface="Calibri"/>
            </a:endParaRPr>
          </a:p>
          <a:p>
            <a:pPr algn="just">
              <a:defRPr/>
            </a:pPr>
            <a:endParaRPr sz="1800" b="0" strike="noStrike" spc="0">
              <a:solidFill>
                <a:srgbClr val="000000"/>
              </a:solidFill>
              <a:latin typeface="Calibri"/>
            </a:endParaRPr>
          </a:p>
          <a:p>
            <a:pPr algn="just">
              <a:defRPr/>
            </a:pPr>
            <a:endParaRPr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Mise en oeuvre opérationnelle : les programmes de mesure</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defRPr/>
            </a:pPr>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a:off x="1414317" y="2424545"/>
            <a:ext cx="5940000" cy="22558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Mise en oeuvre opérationnelle : les programmes de mesure</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defRPr/>
            </a:pPr>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a:off x="1523880" y="1168398"/>
            <a:ext cx="5940000" cy="466714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Mise en oeuvre opérationnelle : les programmes de mesure</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defRPr/>
            </a:pPr>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a:off x="1523880" y="1650792"/>
            <a:ext cx="5940000" cy="330158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Mise en oeuvre opérationnelle : les programmes de mesure</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defRPr/>
            </a:pPr>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a:off x="1371021" y="1904999"/>
            <a:ext cx="5940000" cy="32175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2133598"/>
            <a:ext cx="8229240" cy="1511298"/>
          </a:xfrm>
          <a:prstGeom prst="rect">
            <a:avLst/>
          </a:prstGeom>
          <a:noFill/>
          <a:ln>
            <a:noFill/>
          </a:ln>
        </p:spPr>
        <p:txBody>
          <a:bodyPr anchor="ctr"/>
          <a:p>
            <a:pPr algn="ctr">
              <a:defRPr/>
            </a:pPr>
            <a:r>
              <a:rPr lang="fr-FR" sz="4800" b="1" strike="noStrike" spc="0">
                <a:solidFill>
                  <a:schemeClr val="tx2"/>
                </a:solidFill>
                <a:latin typeface="Calibri"/>
              </a:rPr>
              <a:t>D3 D5 et D7</a:t>
            </a:r>
            <a:endParaRPr sz="4800" b="0" strike="noStrike" spc="0">
              <a:solidFill>
                <a:srgbClr val="00B050"/>
              </a:solidFill>
              <a:latin typeface="Calibri"/>
            </a:endParaRPr>
          </a:p>
        </p:txBody>
      </p:sp>
      <p:sp>
        <p:nvSpPr>
          <p:cNvPr id="5"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6"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Sources et ressources</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defRPr/>
            </a:pPr>
            <a:r>
              <a:rPr/>
              <a:t>Ressources </a:t>
            </a:r>
            <a:r>
              <a:rPr strike="sngStrike"/>
              <a:t>pillées </a:t>
            </a:r>
            <a:r>
              <a:rPr/>
              <a:t>utilisées pour élaborer le cours</a:t>
            </a:r>
            <a:endParaRPr/>
          </a:p>
          <a:p>
            <a:pPr>
              <a:defRPr/>
            </a:pPr>
            <a:endParaRPr/>
          </a:p>
          <a:p>
            <a:pPr>
              <a:defRPr/>
            </a:pPr>
            <a:r>
              <a:rPr/>
              <a:t>https://fr.wikipedia.org/wiki/Directive-cadre_Strat%C3%A9gie_pour_le_milieu_marin</a:t>
            </a:r>
            <a:endParaRPr/>
          </a:p>
          <a:p>
            <a:pPr>
              <a:defRPr/>
            </a:pPr>
            <a:r>
              <a:rPr/>
              <a:t>http://www.dcsmm-d4.fr/la-directive-cadre-strategie-pour-le-milieu-marin-dcsmm?lang=fr</a:t>
            </a:r>
            <a:endParaRPr/>
          </a:p>
          <a:p>
            <a:pPr>
              <a:defRPr/>
            </a:pPr>
            <a:r>
              <a:rPr/>
              <a:t>https://www.youtube.com/watch?v=f4ps8ou6Iqw</a:t>
            </a:r>
            <a:endParaRPr/>
          </a:p>
          <a:p>
            <a:pPr>
              <a:defRPr/>
            </a:pPr>
            <a:r>
              <a:rPr/>
              <a:t>http://www.dcsmm-d4.fr/IMG/pdf/dcsmm_brochure-8p_fr_maj-juin-2013.pdf</a:t>
            </a:r>
            <a:endParaRPr/>
          </a:p>
          <a:p>
            <a:pPr>
              <a:defRPr/>
            </a:pPr>
            <a:r>
              <a:rPr/>
              <a:t>https://www.ecologique-solidaire.gouv.fr/sites/default/files/16258_brochure-12p_Pour-un-bon-etat-ecologique-du-milieu-marin_DCSMM_web_PaP.pdf</a:t>
            </a:r>
            <a:endParaRPr/>
          </a:p>
          <a:p>
            <a:pPr>
              <a:defRPr/>
            </a:pPr>
            <a:endParaRPr/>
          </a:p>
          <a:p>
            <a:pPr>
              <a:defRPr/>
            </a:pPr>
            <a:r>
              <a:rPr/>
              <a:t>D3</a:t>
            </a:r>
            <a:endParaRPr/>
          </a:p>
          <a:p>
            <a:pPr>
              <a:defRPr/>
            </a:pPr>
            <a:r>
              <a:rPr/>
              <a:t>https://archimer.ifremer.fr/doc/00458/57009/58908.pdf</a:t>
            </a:r>
            <a:endParaRPr/>
          </a:p>
          <a:p>
            <a:pPr>
              <a:defRPr/>
            </a:pPr>
            <a:endParaRPr/>
          </a:p>
          <a:p>
            <a:pPr>
              <a:defRPr/>
            </a:pPr>
            <a:r>
              <a:rPr/>
              <a:t>Textes réglementaires européens</a:t>
            </a:r>
            <a:endParaRPr/>
          </a:p>
          <a:p>
            <a:pPr marL="0" marR="0" indent="0">
              <a:spcBef>
                <a:spcPts val="1595"/>
              </a:spcBef>
              <a:spcAft>
                <a:spcPts val="1595"/>
              </a:spcAft>
              <a:defRPr/>
            </a:pPr>
            <a:r>
              <a:rPr sz="1200" b="1">
                <a:latin typeface="Times New Roman"/>
                <a:ea typeface="Times New Roman"/>
                <a:cs typeface="Times New Roman"/>
              </a:rPr>
              <a:t>2014</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Directive 2014/89/UE du Parlement européen et du Conseil du 23 juillet 2014 établissant un cadre pour la planification de l’espace maritime . </a:t>
            </a:r>
            <a:r>
              <a:rPr sz="1200" u="sng">
                <a:solidFill>
                  <a:schemeClr val="hlink"/>
                </a:solidFill>
                <a:latin typeface="Times New Roman"/>
                <a:ea typeface="Times New Roman"/>
                <a:cs typeface="Times New Roman"/>
                <a:hlinkClick r:id="rId2" tooltip=""/>
              </a:rPr>
              <a:t>Lien</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Rapport de la Commission au Parlement européen et au Conseil - La première phase de mise en œuvre de la directive-cadre « stratégie pour le milieu marin » (2008/56/CE) Évaluation et orientations par la Commission européenne [COM/2014/097 final]. </a:t>
            </a:r>
            <a:r>
              <a:rPr sz="1200" u="sng">
                <a:solidFill>
                  <a:schemeClr val="hlink"/>
                </a:solidFill>
                <a:latin typeface="Times New Roman"/>
                <a:ea typeface="Times New Roman"/>
                <a:cs typeface="Times New Roman"/>
                <a:hlinkClick r:id="rId3" tooltip=""/>
              </a:rPr>
              <a:t>Lien</a:t>
            </a:r>
            <a:endParaRPr sz="1200">
              <a:latin typeface="Times New Roman"/>
              <a:ea typeface="Times New Roman"/>
              <a:cs typeface="Times New Roman"/>
            </a:endParaRPr>
          </a:p>
          <a:p>
            <a:pPr marL="0" marR="0" indent="0">
              <a:spcBef>
                <a:spcPts val="1595"/>
              </a:spcBef>
              <a:spcAft>
                <a:spcPts val="1595"/>
              </a:spcAft>
              <a:defRPr/>
            </a:pPr>
            <a:r>
              <a:rPr sz="1200" b="1">
                <a:latin typeface="Times New Roman"/>
                <a:ea typeface="Times New Roman"/>
                <a:cs typeface="Times New Roman"/>
              </a:rPr>
              <a:t>2012</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Rapport de la Commission au Parlement européen et au Conseil - Contribution de la directive-cadre « stratégie pour le milieu marin » (2008/56/CE) à l’exécution des obligations, engagements et initiatives existants des États membres ou de l’Union européenne, au niveau de l’UE ou au niveau international, dans le domaine de la protection de l’environnement dans les eaux marines [COM/2012/0662 final]. </a:t>
            </a:r>
            <a:r>
              <a:rPr sz="1200" u="sng">
                <a:solidFill>
                  <a:schemeClr val="hlink"/>
                </a:solidFill>
                <a:latin typeface="Times New Roman"/>
                <a:ea typeface="Times New Roman"/>
                <a:cs typeface="Times New Roman"/>
                <a:hlinkClick r:id="rId4" tooltip=""/>
              </a:rPr>
              <a:t>Lien</a:t>
            </a:r>
            <a:endParaRPr sz="1200">
              <a:latin typeface="Times New Roman"/>
              <a:ea typeface="Times New Roman"/>
              <a:cs typeface="Times New Roman"/>
            </a:endParaRPr>
          </a:p>
          <a:p>
            <a:pPr marL="0" marR="0" indent="0">
              <a:spcBef>
                <a:spcPts val="1595"/>
              </a:spcBef>
              <a:spcAft>
                <a:spcPts val="1595"/>
              </a:spcAft>
              <a:defRPr/>
            </a:pPr>
            <a:r>
              <a:rPr sz="1200" b="1">
                <a:latin typeface="Times New Roman"/>
                <a:ea typeface="Times New Roman"/>
                <a:cs typeface="Times New Roman"/>
              </a:rPr>
              <a:t>2010</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2010/477/UE : Décision de la Commission du 1 er septembre 2010 relative aux critères et aux normes méthodologiques concernant le bon état écologique des eaux marines [notifiée sous le numéro C(2010) 5956] (Texte présentant de l’intérêt pour l’EEE). </a:t>
            </a:r>
            <a:r>
              <a:rPr sz="1200" u="sng">
                <a:solidFill>
                  <a:schemeClr val="hlink"/>
                </a:solidFill>
                <a:latin typeface="Times New Roman"/>
                <a:ea typeface="Times New Roman"/>
                <a:cs typeface="Times New Roman"/>
                <a:hlinkClick r:id="rId5" tooltip=""/>
              </a:rPr>
              <a:t>Lien</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Communication de la Commission au Conseil et au Parlement européen - CONNAISSANCE DU MILIEU MARIN 2020 Données et observations relatives au milieu marin en vue d’une croissance intelligente et durable. </a:t>
            </a:r>
            <a:r>
              <a:rPr sz="1200" u="sng">
                <a:solidFill>
                  <a:schemeClr val="hlink"/>
                </a:solidFill>
                <a:latin typeface="Times New Roman"/>
                <a:ea typeface="Times New Roman"/>
                <a:cs typeface="Times New Roman"/>
                <a:hlinkClick r:id="rId6" tooltip=""/>
              </a:rPr>
              <a:t>Lien</a:t>
            </a:r>
            <a:endParaRPr sz="1200">
              <a:latin typeface="Times New Roman"/>
              <a:ea typeface="Times New Roman"/>
              <a:cs typeface="Times New Roman"/>
            </a:endParaRPr>
          </a:p>
          <a:p>
            <a:pPr marL="0" marR="0" indent="0">
              <a:spcBef>
                <a:spcPts val="1595"/>
              </a:spcBef>
              <a:spcAft>
                <a:spcPts val="1595"/>
              </a:spcAft>
              <a:defRPr/>
            </a:pPr>
            <a:r>
              <a:rPr sz="1200" b="1">
                <a:latin typeface="Times New Roman"/>
                <a:ea typeface="Times New Roman"/>
                <a:cs typeface="Times New Roman"/>
              </a:rPr>
              <a:t>2008</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Directive 2008/56/CE du Parlement Européen et du Conseil du 17 juin 2008 établissant un cadre d’action communautaire dans le domaine de la politique pour le milieu marin (directive-cadre stratégie pour le milieu marin ) (Texte présentant de l’intérêt pour l’EEE). </a:t>
            </a:r>
            <a:r>
              <a:rPr sz="1200" u="sng">
                <a:solidFill>
                  <a:schemeClr val="hlink"/>
                </a:solidFill>
                <a:latin typeface="Times New Roman"/>
                <a:ea typeface="Times New Roman"/>
                <a:cs typeface="Times New Roman"/>
                <a:hlinkClick r:id="rId7" tooltip=""/>
              </a:rPr>
              <a:t>Lien</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Commission staff working document (EN) - Accompanying the document Communication from the Commission to the Council and the European Parliament - The role of the CFP in implementing an ecosystem approach to marine management [COM(2008) 187 final]. </a:t>
            </a:r>
            <a:r>
              <a:rPr sz="1200" u="sng">
                <a:solidFill>
                  <a:schemeClr val="hlink"/>
                </a:solidFill>
                <a:latin typeface="Times New Roman"/>
                <a:ea typeface="Times New Roman"/>
                <a:cs typeface="Times New Roman"/>
                <a:hlinkClick r:id="rId8" tooltip=""/>
              </a:rPr>
              <a:t>Lien</a:t>
            </a:r>
            <a:endParaRPr sz="1200">
              <a:latin typeface="Times New Roman"/>
              <a:ea typeface="Times New Roman"/>
              <a:cs typeface="Times New Roman"/>
            </a:endParaRPr>
          </a:p>
          <a:p>
            <a:pPr marL="0" marR="0" indent="0">
              <a:spcBef>
                <a:spcPts val="1199"/>
              </a:spcBef>
              <a:spcAft>
                <a:spcPts val="1199"/>
              </a:spcAft>
              <a:defRPr/>
            </a:pPr>
            <a:r>
              <a:rPr sz="1200" u="sng">
                <a:solidFill>
                  <a:schemeClr val="hlink"/>
                </a:solidFill>
                <a:latin typeface="Times New Roman"/>
                <a:ea typeface="Times New Roman"/>
                <a:cs typeface="Times New Roman"/>
                <a:hlinkClick r:id="rId9" tooltip=""/>
              </a:rPr>
              <a:t>Pour aller plus loin : documents en lien avec la Directive 2008/56/CE.</a:t>
            </a:r>
            <a:endParaRPr sz="1200">
              <a:latin typeface="Times New Roman"/>
              <a:ea typeface="Times New Roman"/>
              <a:cs typeface="Times New Roman"/>
            </a:endParaRPr>
          </a:p>
          <a:p>
            <a:pPr marL="0" marR="0" indent="0">
              <a:spcBef>
                <a:spcPts val="1595"/>
              </a:spcBef>
              <a:spcAft>
                <a:spcPts val="1595"/>
              </a:spcAft>
              <a:defRPr/>
            </a:pPr>
            <a:r>
              <a:rPr sz="1200" b="1">
                <a:latin typeface="Times New Roman"/>
                <a:ea typeface="Times New Roman"/>
                <a:cs typeface="Times New Roman"/>
              </a:rPr>
              <a:t>Vers la DCSMM</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2006 - Communication de la Commission au Conseil et au Parlement européen - Établir une Stratégie de l’Environnement pour la Méditerranée </a:t>
            </a:r>
            <a:r>
              <a:rPr sz="1200" i="1">
                <a:latin typeface="Times New Roman"/>
                <a:ea typeface="Times New Roman"/>
                <a:cs typeface="Times New Roman"/>
              </a:rPr>
              <a:t>SEC(2006)1082</a:t>
            </a:r>
            <a:r>
              <a:rPr sz="1200">
                <a:latin typeface="Times New Roman"/>
                <a:ea typeface="Times New Roman"/>
                <a:cs typeface="Times New Roman"/>
              </a:rPr>
              <a:t>. </a:t>
            </a:r>
            <a:r>
              <a:rPr sz="1200" u="sng">
                <a:solidFill>
                  <a:schemeClr val="hlink"/>
                </a:solidFill>
                <a:latin typeface="Times New Roman"/>
                <a:ea typeface="Times New Roman"/>
                <a:cs typeface="Times New Roman"/>
                <a:hlinkClick r:id="rId10" tooltip=""/>
              </a:rPr>
              <a:t>Lien</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2005 - Communication de la Commission au Conseil et au Parlement européen - Stratégie thématique pour la protection et la conservation du milieu marin </a:t>
            </a:r>
            <a:r>
              <a:rPr sz="1200" i="1">
                <a:latin typeface="Times New Roman"/>
                <a:ea typeface="Times New Roman"/>
                <a:cs typeface="Times New Roman"/>
              </a:rPr>
              <a:t>SEC(2005)1290</a:t>
            </a:r>
            <a:r>
              <a:rPr sz="1200">
                <a:latin typeface="Times New Roman"/>
                <a:ea typeface="Times New Roman"/>
                <a:cs typeface="Times New Roman"/>
              </a:rPr>
              <a:t> . </a:t>
            </a:r>
            <a:r>
              <a:rPr sz="1200" u="sng">
                <a:solidFill>
                  <a:schemeClr val="hlink"/>
                </a:solidFill>
                <a:latin typeface="Times New Roman"/>
                <a:ea typeface="Times New Roman"/>
                <a:cs typeface="Times New Roman"/>
                <a:hlinkClick r:id="rId11" tooltip=""/>
              </a:rPr>
              <a:t>Lien</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2002 - Communication de la Commission au Conseil et au Parlement européen - Vers une stratégie pour la protection et la conservation du milieu marin. </a:t>
            </a:r>
            <a:r>
              <a:rPr sz="1200" u="sng">
                <a:solidFill>
                  <a:schemeClr val="hlink"/>
                </a:solidFill>
                <a:latin typeface="Times New Roman"/>
                <a:ea typeface="Times New Roman"/>
                <a:cs typeface="Times New Roman"/>
                <a:hlinkClick r:id="rId12" tooltip=""/>
              </a:rPr>
              <a:t>Lien</a:t>
            </a:r>
            <a:endParaRPr sz="1200">
              <a:latin typeface="Times New Roman"/>
              <a:ea typeface="Times New Roman"/>
              <a:cs typeface="Times New Roman"/>
            </a:endParaRPr>
          </a:p>
          <a:p>
            <a:pPr marL="0" marR="0" indent="0">
              <a:spcBef>
                <a:spcPts val="1595"/>
              </a:spcBef>
              <a:spcAft>
                <a:spcPts val="1595"/>
              </a:spcAft>
              <a:defRPr/>
            </a:pPr>
            <a:r>
              <a:rPr sz="1200" b="1">
                <a:latin typeface="Times New Roman"/>
                <a:ea typeface="Times New Roman"/>
                <a:cs typeface="Times New Roman"/>
              </a:rPr>
              <a:t>Conventions des Mers Régionales</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1997 - 98/249/CE : Décision du Conseil du 7 octobre 1997 relative à la conclusion de la convention pour la protection du milieu marin de l’Atlantique du Nord-Est. </a:t>
            </a:r>
            <a:r>
              <a:rPr sz="1200" u="sng">
                <a:solidFill>
                  <a:schemeClr val="hlink"/>
                </a:solidFill>
                <a:latin typeface="Times New Roman"/>
                <a:ea typeface="Times New Roman"/>
                <a:cs typeface="Times New Roman"/>
                <a:hlinkClick r:id="rId13" tooltip=""/>
              </a:rPr>
              <a:t>Lien</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1976 - Convention pour la protection de la mer Méditerranée contre la pollution (Convention de Barcelone). </a:t>
            </a:r>
            <a:r>
              <a:rPr sz="1200" u="sng">
                <a:solidFill>
                  <a:schemeClr val="hlink"/>
                </a:solidFill>
                <a:latin typeface="Times New Roman"/>
                <a:ea typeface="Times New Roman"/>
                <a:cs typeface="Times New Roman"/>
                <a:hlinkClick r:id="rId14" tooltip=""/>
              </a:rPr>
              <a:t>Lien</a:t>
            </a:r>
            <a:endParaRPr sz="1200">
              <a:latin typeface="Times New Roman"/>
              <a:ea typeface="Times New Roman"/>
              <a:cs typeface="Times New Roman"/>
            </a:endParaRPr>
          </a:p>
          <a:p>
            <a:pPr>
              <a:defRPr/>
            </a:pPr>
            <a:endParaRPr/>
          </a:p>
          <a:p>
            <a:pPr>
              <a:defRPr/>
            </a:pPr>
            <a:endParaRPr/>
          </a:p>
          <a:p>
            <a:pPr>
              <a:defRPr/>
            </a:pPr>
            <a:endParaRPr/>
          </a:p>
          <a:p>
            <a:pPr>
              <a:defRPr/>
            </a:pPr>
            <a:endParaRPr/>
          </a:p>
          <a:p>
            <a:pPr>
              <a:defRPr/>
            </a:pPr>
            <a:r>
              <a:rPr/>
              <a:t>Textes réglementaires nationaux</a:t>
            </a:r>
            <a:endParaRPr/>
          </a:p>
          <a:p>
            <a:pPr>
              <a:defRPr/>
            </a:pPr>
            <a:endParaRPr/>
          </a:p>
          <a:p>
            <a:pPr marR="0">
              <a:spcBef>
                <a:spcPts val="0"/>
              </a:spcBef>
              <a:spcAft>
                <a:spcPts val="0"/>
              </a:spcAft>
              <a:defRPr/>
            </a:pPr>
            <a:r>
              <a:rPr sz="1200">
                <a:latin typeface="Times New Roman"/>
                <a:ea typeface="Times New Roman"/>
                <a:cs typeface="Times New Roman"/>
              </a:rPr>
              <a:t> Arrêté du 17 décembre 2012 relatif à la définition du bon état écologique des eaux marines. JORF n°0304 du 30 décembre 2012 page 21138 texte n° 89. </a:t>
            </a:r>
            <a:r>
              <a:rPr sz="1200" u="sng">
                <a:solidFill>
                  <a:schemeClr val="hlink"/>
                </a:solidFill>
                <a:latin typeface="Times New Roman"/>
                <a:ea typeface="Times New Roman"/>
                <a:cs typeface="Times New Roman"/>
                <a:hlinkClick r:id="rId15" tooltip=""/>
              </a:rPr>
              <a:t>NOR : DEVL1240628A</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Décret n° 2011-492 du 5 mai 2011 relatif au plan d’action pour le milieu marin. </a:t>
            </a:r>
            <a:r>
              <a:rPr sz="1200" u="sng">
                <a:solidFill>
                  <a:schemeClr val="hlink"/>
                </a:solidFill>
                <a:latin typeface="Times New Roman"/>
                <a:ea typeface="Times New Roman"/>
                <a:cs typeface="Times New Roman"/>
                <a:hlinkClick r:id="rId16" tooltip=""/>
              </a:rPr>
              <a:t>NOR : DEVX1106607D</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LOI n° 2010-874 du 27 juillet 2010 de modernisation de l’agriculture et de la pêche (1). </a:t>
            </a:r>
            <a:r>
              <a:rPr sz="1200" u="sng">
                <a:solidFill>
                  <a:schemeClr val="hlink"/>
                </a:solidFill>
                <a:latin typeface="Times New Roman"/>
                <a:ea typeface="Times New Roman"/>
                <a:cs typeface="Times New Roman"/>
                <a:hlinkClick r:id="rId17" tooltip=""/>
              </a:rPr>
              <a:t>NOR : AGRS0928330L</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LOI n° 2010-788 du 12 juillet 2010 portant engagement national pour l’environnement (1). </a:t>
            </a:r>
            <a:r>
              <a:rPr sz="1200" u="sng">
                <a:solidFill>
                  <a:schemeClr val="hlink"/>
                </a:solidFill>
                <a:latin typeface="Times New Roman"/>
                <a:ea typeface="Times New Roman"/>
                <a:cs typeface="Times New Roman"/>
                <a:hlinkClick r:id="rId18" tooltip=""/>
              </a:rPr>
              <a:t>NOR : DEVX0822225L</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Décret n° 2004-958 du 2 septembre 2004 portant publication des amendements à la Convention pour la protection de la mer Méditerranée contre la pollution, adoptés à Barcelone le 10 juin 1995 (1). JORF n°210 du 9 septembre 2004 page 15887 texte n° 28. NOR : </a:t>
            </a:r>
            <a:r>
              <a:rPr sz="1200" u="sng">
                <a:solidFill>
                  <a:schemeClr val="hlink"/>
                </a:solidFill>
                <a:latin typeface="Times New Roman"/>
                <a:ea typeface="Times New Roman"/>
                <a:cs typeface="Times New Roman"/>
                <a:hlinkClick r:id="rId19" tooltip=""/>
              </a:rPr>
              <a:t>MAEJ0430077D</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Décret n° 2002-1187 du 12 septembre 2002 portant publication de la convention sur l’accès à l’information, la participation du public au processus décisionnel et l’accès à la justice en matière d’environnement (ensemble deux annexes), faite à Aarhus le 25 juin 1998 (1). JORF n°221 du 21 septembre 2002 page 15563 texte n° 9. </a:t>
            </a:r>
            <a:r>
              <a:rPr sz="1200" u="sng">
                <a:solidFill>
                  <a:schemeClr val="hlink"/>
                </a:solidFill>
                <a:latin typeface="Times New Roman"/>
                <a:ea typeface="Times New Roman"/>
                <a:cs typeface="Times New Roman"/>
                <a:hlinkClick r:id="rId20" tooltip=""/>
              </a:rPr>
              <a:t>NOR : MAEJ0230045D</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Décret n° 2000-830 du 24 août 2000 portant publication de la Convention pour la protection du milieu marin de l’Atlantique du Nord-Est (ensemble quatre annexes et deux appendices), signée à Paris le 22 septembre 1992 (1) . JORF n°201 du 31 août 2000 page 13481 texte n° 22. </a:t>
            </a:r>
            <a:r>
              <a:rPr sz="1200" u="sng">
                <a:solidFill>
                  <a:schemeClr val="hlink"/>
                </a:solidFill>
                <a:latin typeface="Times New Roman"/>
                <a:ea typeface="Times New Roman"/>
                <a:cs typeface="Times New Roman"/>
                <a:hlinkClick r:id="rId21" tooltip=""/>
              </a:rPr>
              <a:t>NOR : MAEJ0030070D</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Décret n° 78-1000 du 29 septembre 1978 portant publication de la convention pour la ‎protection de la mer méditerranée contre la pollution, ensemble deux protocoles, faite à ‎Barcelone le 16 février 1976‎. JORF du 10 octobre 1978 page 3522</a:t>
            </a:r>
            <a:endParaRPr sz="1200">
              <a:latin typeface="Times New Roman"/>
              <a:ea typeface="Times New Roman"/>
              <a:cs typeface="Times New Roman"/>
            </a:endParaRPr>
          </a:p>
          <a:p>
            <a:pPr>
              <a:defRPr/>
            </a:pPr>
            <a:endParaRPr/>
          </a:p>
          <a:p>
            <a:pPr>
              <a:defRPr/>
            </a:pPr>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Autres conventions</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 convention des Nations unies sur le droit de la mer (UNCLOS)</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convention sur la diversité biologique (volet sur l'utilisation viable et durable de la biodiversité marine et la création d'un réseau mondial de zones marines protégées, cf Natura 2000)</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convention sur la protection de l'environnement marin de la zone de la mer Baltique (Convention HELCOM)</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5265075" y="3160568"/>
            <a:ext cx="3707293" cy="337829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2133599"/>
            <a:ext cx="8229240" cy="1511299"/>
          </a:xfrm>
          <a:prstGeom prst="rect">
            <a:avLst/>
          </a:prstGeom>
          <a:noFill/>
          <a:ln>
            <a:noFill/>
          </a:ln>
        </p:spPr>
        <p:txBody>
          <a:bodyPr anchor="ctr"/>
          <a:p>
            <a:pPr algn="ctr">
              <a:defRPr/>
            </a:pPr>
            <a:r>
              <a:rPr lang="fr-FR" sz="4800" b="1" strike="noStrike" spc="0">
                <a:solidFill>
                  <a:schemeClr val="tx2"/>
                </a:solidFill>
                <a:latin typeface="Calibri"/>
              </a:rPr>
              <a:t>DCSMM ?</a:t>
            </a:r>
            <a:endParaRPr sz="4800" b="0" strike="noStrike" spc="0">
              <a:solidFill>
                <a:srgbClr val="00B050"/>
              </a:solidFill>
              <a:latin typeface="Calibri"/>
            </a:endParaRPr>
          </a:p>
        </p:txBody>
      </p:sp>
      <p:sp>
        <p:nvSpPr>
          <p:cNvPr id="5"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6"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Directive Cadre Stratégie pour le Milieu Marin (DCSMM)</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fr-FR" sz="1800" b="1" i="0" u="none" strike="noStrike" cap="none" spc="0">
                <a:solidFill>
                  <a:srgbClr val="000000"/>
                </a:solidFill>
                <a:latin typeface="Calibri"/>
                <a:ea typeface="Calibri"/>
                <a:cs typeface="Calibri"/>
              </a:rPr>
              <a:t>La DCSMM conduit les États membres de l’Union européenne à devoir prendre toutes les mesures nécessaires pour réduire les impacts des activités sur le milieu marin afin de maintenir ou restaurer un bon état fonctionnement des écosystèmes marins </a:t>
            </a:r>
            <a:r>
              <a:rPr lang="fr-FR" sz="1800" b="1" i="0" u="none" strike="noStrike" cap="none" spc="0">
                <a:solidFill>
                  <a:srgbClr val="000000"/>
                </a:solidFill>
                <a:latin typeface="Calibri"/>
                <a:ea typeface="Calibri"/>
                <a:cs typeface="Calibri"/>
              </a:rPr>
              <a:t>(diversité </a:t>
            </a:r>
            <a:r>
              <a:rPr lang="fr-FR" sz="1800" b="1" i="0" u="none" strike="noStrike" cap="none" spc="0">
                <a:solidFill>
                  <a:srgbClr val="000000"/>
                </a:solidFill>
                <a:latin typeface="Calibri"/>
                <a:ea typeface="Calibri"/>
                <a:cs typeface="Calibri"/>
              </a:rPr>
              <a:t>biologique conservée et </a:t>
            </a:r>
            <a:r>
              <a:rPr lang="fr-FR" sz="1800" b="1" i="0" u="none" strike="noStrike" cap="none" spc="0">
                <a:solidFill>
                  <a:srgbClr val="000000"/>
                </a:solidFill>
                <a:latin typeface="Calibri"/>
                <a:ea typeface="Calibri"/>
                <a:cs typeface="Calibri"/>
              </a:rPr>
              <a:t>interactions correctes entre </a:t>
            </a:r>
            <a:r>
              <a:rPr lang="fr-FR" sz="1800" b="1" i="0" u="none" strike="noStrike" cap="none" spc="0">
                <a:solidFill>
                  <a:srgbClr val="000000"/>
                </a:solidFill>
                <a:latin typeface="Calibri"/>
                <a:ea typeface="Calibri"/>
                <a:cs typeface="Calibri"/>
              </a:rPr>
              <a:t>les espèces et leurs habitats, </a:t>
            </a:r>
            <a:r>
              <a:rPr lang="fr-FR" sz="1800" b="1" i="0" u="none" strike="noStrike" cap="none" spc="0">
                <a:solidFill>
                  <a:srgbClr val="000000"/>
                </a:solidFill>
                <a:latin typeface="Calibri"/>
                <a:ea typeface="Calibri"/>
                <a:cs typeface="Calibri"/>
              </a:rPr>
              <a:t>océans dynamiques et </a:t>
            </a:r>
            <a:r>
              <a:rPr lang="fr-FR" sz="1800" b="1" i="0" u="none" strike="noStrike" cap="none" spc="0">
                <a:solidFill>
                  <a:srgbClr val="000000"/>
                </a:solidFill>
                <a:latin typeface="Calibri"/>
                <a:ea typeface="Calibri"/>
                <a:cs typeface="Calibri"/>
              </a:rPr>
              <a:t>productifs) tout en permettant l'exercice des usages en mer pour les générations futures dans une perspective de développement durable, et ce </a:t>
            </a:r>
            <a:r>
              <a:rPr lang="fr-FR" sz="1800" b="1" i="0" u="none" strike="noStrike" cap="none" spc="0">
                <a:solidFill>
                  <a:srgbClr val="000000"/>
                </a:solidFill>
                <a:latin typeface="Calibri"/>
                <a:ea typeface="Calibri"/>
                <a:cs typeface="Calibri"/>
              </a:rPr>
              <a:t>au plus tard en 2020.</a:t>
            </a:r>
            <a:endParaRPr lang="fr-FR" sz="1800" b="1" i="0" u="none" strike="noStrike" cap="none" spc="0">
              <a:solidFill>
                <a:srgbClr val="000000"/>
              </a:solidFill>
              <a:latin typeface="Calibri"/>
              <a:ea typeface="Calibri"/>
              <a:cs typeface="Calibri"/>
            </a:endParaRPr>
          </a:p>
          <a:p>
            <a:pPr algn="just">
              <a:defRPr/>
            </a:pPr>
            <a:endParaRPr lang="fr-FR" sz="1800" b="0" i="0" u="none" strike="noStrike" cap="none" spc="0">
              <a:solidFill>
                <a:srgbClr val="000000"/>
              </a:solidFill>
              <a:latin typeface="Calibri"/>
              <a:ea typeface="Calibri"/>
              <a:cs typeface="Calibri"/>
            </a:endParaRPr>
          </a:p>
          <a:p>
            <a:pPr algn="just">
              <a:defRPr/>
            </a:pPr>
            <a:r>
              <a:rPr lang="fr-FR" sz="1800" b="0" i="0" u="none" strike="noStrike" cap="none" spc="0">
                <a:solidFill>
                  <a:srgbClr val="000000"/>
                </a:solidFill>
                <a:latin typeface="Calibri"/>
                <a:ea typeface="Calibri"/>
                <a:cs typeface="Calibri"/>
              </a:rPr>
              <a:t>- </a:t>
            </a:r>
            <a:r>
              <a:rPr lang="fr-FR" sz="1800" b="1" i="0" u="none" strike="noStrike" cap="none" spc="0">
                <a:solidFill>
                  <a:srgbClr val="000000"/>
                </a:solidFill>
                <a:latin typeface="Calibri"/>
                <a:ea typeface="Calibri"/>
                <a:cs typeface="Calibri"/>
              </a:rPr>
              <a:t>milieu marin</a:t>
            </a:r>
            <a:r>
              <a:rPr lang="fr-FR" sz="1800" b="0" i="0" u="none" strike="noStrike" cap="none" spc="0">
                <a:solidFill>
                  <a:srgbClr val="000000"/>
                </a:solidFill>
                <a:latin typeface="Calibri"/>
                <a:ea typeface="Calibri"/>
                <a:cs typeface="Calibri"/>
              </a:rPr>
              <a:t> : eaux européennes ou « eaux situées au-delà de la ligne de base servant pour la mesure de la largeur des eaux territoriales et s'étendant jusqu'aux confins de la zone placée sous la souveraineté ou la juridiction des États membres, y compris le fond et le sous-sol de l'ensemble de ces eaux ». 3 millions de km</a:t>
            </a:r>
            <a:r>
              <a:rPr lang="fr-FR" sz="1800" b="0" i="0" u="none" strike="noStrike" cap="none" spc="0" baseline="30000">
                <a:solidFill>
                  <a:srgbClr val="000000"/>
                </a:solidFill>
                <a:latin typeface="Calibri"/>
                <a:ea typeface="Calibri"/>
                <a:cs typeface="Calibri"/>
              </a:rPr>
              <a:t>2</a:t>
            </a:r>
            <a:r>
              <a:rPr lang="fr-FR" sz="1800" b="0" i="0" u="none" strike="noStrike" cap="none" spc="0">
                <a:solidFill>
                  <a:srgbClr val="000000"/>
                </a:solidFill>
                <a:latin typeface="Calibri"/>
                <a:ea typeface="Calibri"/>
                <a:cs typeface="Calibri"/>
              </a:rPr>
              <a:t> sont concernés.</a:t>
            </a:r>
            <a:endParaRPr lang="fr-FR" sz="1800" b="0" i="0" u="none" strike="noStrike" cap="none" spc="0">
              <a:solidFill>
                <a:srgbClr val="000000"/>
              </a:solidFill>
              <a:latin typeface="Calibri"/>
              <a:ea typeface="Calibri"/>
              <a:cs typeface="Calibri"/>
            </a:endParaRPr>
          </a:p>
          <a:p>
            <a:pPr algn="just">
              <a:defRPr/>
            </a:pPr>
            <a:endParaRPr sz="1800" b="0" i="0" u="none" strike="noStrike" cap="none" spc="0">
              <a:solidFill>
                <a:srgbClr val="000000"/>
              </a:solidFill>
              <a:latin typeface="Calibri"/>
              <a:ea typeface="Calibri"/>
              <a:cs typeface="Calibri"/>
            </a:endParaRPr>
          </a:p>
          <a:p>
            <a:pPr algn="just">
              <a:defRPr/>
            </a:pPr>
            <a:r>
              <a:rPr lang="fr-FR" sz="1800" b="0" i="0" u="none" strike="noStrike" cap="none" spc="0">
                <a:solidFill>
                  <a:srgbClr val="000000"/>
                </a:solidFill>
                <a:latin typeface="Calibri"/>
                <a:ea typeface="Calibri"/>
                <a:cs typeface="Calibri"/>
              </a:rPr>
              <a:t>La motivation principale de la directive est de lutter contre les « </a:t>
            </a:r>
            <a:r>
              <a:rPr lang="fr-FR" sz="1800" b="1" i="0" u="none" strike="noStrike" cap="none" spc="0">
                <a:solidFill>
                  <a:srgbClr val="000000"/>
                </a:solidFill>
                <a:latin typeface="Calibri"/>
                <a:ea typeface="Calibri"/>
                <a:cs typeface="Calibri"/>
              </a:rPr>
              <a:t>nombreuses menaces qui pèsent sur le milieu marin, telles que l'appauvrissement ou la dégradation de la diversité biologique et les modifications de sa structure, la disparition des habitats, la contamination par les substances dangereuses et les substances nutritives, et les répercussions du changement climatique </a:t>
            </a:r>
            <a:r>
              <a:rPr lang="fr-FR" sz="1800" b="0" i="0" u="none" strike="noStrike" cap="none" spc="0">
                <a:solidFill>
                  <a:srgbClr val="000000"/>
                </a:solidFill>
                <a:latin typeface="Calibri"/>
                <a:ea typeface="Calibri"/>
                <a:cs typeface="Calibri"/>
              </a:rPr>
              <a:t>», ce qui nécessite un cadre global pour coordonner les actions locales des États membres. </a:t>
            </a:r>
            <a:endParaRPr sz="1800" b="0" i="0" u="none" strike="noStrike" cap="none" spc="0">
              <a:solidFill>
                <a:srgbClr val="000000"/>
              </a:solidFill>
              <a:latin typeface="Calibri"/>
              <a:ea typeface="Calibri"/>
              <a:cs typeface="Calibri"/>
            </a:endParaRPr>
          </a:p>
          <a:p>
            <a:pPr algn="just">
              <a:defRPr/>
            </a:pPr>
            <a:endParaRPr sz="1800" b="0" strike="noStrike" spc="0">
              <a:solidFill>
                <a:srgbClr val="000000"/>
              </a:solidFill>
              <a:latin typeface="Calibri"/>
            </a:endParaRPr>
          </a:p>
          <a:p>
            <a:pPr algn="just">
              <a:defRPr/>
            </a:pPr>
            <a:endParaRPr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Directive Cadre Stratégie pour le Milieu Marin (DCSMM)</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fr-FR" sz="1800" b="0" i="0" u="none" strike="noStrike" cap="none" spc="0">
                <a:solidFill>
                  <a:srgbClr val="000000"/>
                </a:solidFill>
                <a:latin typeface="Calibri"/>
                <a:ea typeface="Calibri"/>
                <a:cs typeface="Calibri"/>
              </a:rPr>
              <a:t>- </a:t>
            </a:r>
            <a:r>
              <a:rPr lang="fr-FR" sz="1800" b="0" i="0" u="none" strike="noStrike" cap="none" spc="0">
                <a:solidFill>
                  <a:srgbClr val="000000"/>
                </a:solidFill>
                <a:latin typeface="Calibri"/>
                <a:ea typeface="Calibri"/>
                <a:cs typeface="Calibri"/>
              </a:rPr>
              <a:t>La DCSMM (2008/56/CE) est une directive européenne du Parlement européen et du Conseil prise le 17 juin 2008 et publié le 25 juin de la même année.</a:t>
            </a:r>
            <a:endParaRPr lang="fr-FR" sz="1800" b="0" i="0" u="none" strike="noStrike" cap="none" spc="0">
              <a:solidFill>
                <a:srgbClr val="000000"/>
              </a:solidFill>
              <a:latin typeface="Calibri"/>
              <a:ea typeface="Calibri"/>
              <a:cs typeface="Calibri"/>
            </a:endParaRPr>
          </a:p>
          <a:p>
            <a:pPr algn="just">
              <a:defRPr/>
            </a:pPr>
            <a:r>
              <a:rPr lang="fr-FR" sz="1800" b="0" i="0" u="none" strike="noStrike" cap="none" spc="0">
                <a:solidFill>
                  <a:srgbClr val="000000"/>
                </a:solidFill>
                <a:latin typeface="Calibri"/>
                <a:ea typeface="Calibri"/>
                <a:cs typeface="Calibri"/>
              </a:rPr>
              <a:t>- cadre d’action communautaire dans le domaine de la politique pour le milieu marin </a:t>
            </a:r>
            <a:r>
              <a:rPr lang="fr-FR" sz="1800" b="0" i="0" u="none" strike="noStrike" cap="none" spc="0">
                <a:solidFill>
                  <a:srgbClr val="000000"/>
                </a:solidFill>
                <a:latin typeface="Calibri"/>
                <a:ea typeface="Calibri"/>
                <a:cs typeface="Calibri"/>
              </a:rPr>
              <a:t>et conduit chaque État membre à élaborer une stratégie en vue de l’atteinte ou du maintien du bon état écologique.</a:t>
            </a:r>
            <a:endParaRPr lang="fr-FR" sz="1800" b="0" i="0" u="none" strike="noStrike" cap="none" spc="0">
              <a:solidFill>
                <a:srgbClr val="000000"/>
              </a:solidFill>
              <a:latin typeface="Calibri"/>
              <a:ea typeface="Calibri"/>
              <a:cs typeface="Calibri"/>
            </a:endParaRPr>
          </a:p>
          <a:p>
            <a:pPr algn="just">
              <a:defRPr/>
            </a:pPr>
            <a:r>
              <a:rPr lang="fr-FR" sz="1800" b="0" i="0" u="none" strike="noStrike" cap="none" spc="0">
                <a:solidFill>
                  <a:srgbClr val="000000"/>
                </a:solidFill>
                <a:latin typeface="Calibri"/>
                <a:ea typeface="Calibri"/>
                <a:cs typeface="Calibri"/>
              </a:rPr>
              <a:t>- directive en lien avec les autres directives environnementales (</a:t>
            </a:r>
            <a:r>
              <a:rPr lang="fr-FR" sz="1800" b="0" i="0" u="none" strike="noStrike" cap="none" spc="0">
                <a:solidFill>
                  <a:srgbClr val="000000"/>
                </a:solidFill>
                <a:latin typeface="Calibri"/>
                <a:ea typeface="Calibri"/>
                <a:cs typeface="Calibri"/>
              </a:rPr>
              <a:t>les directives habitats-faune-flore et oiseaux, la directive cadre sur l’eau) et sectorielles (politique commune des pêche), et maritime (planification de l'espace maritime).</a:t>
            </a:r>
            <a:endParaRPr lang="fr-FR" sz="1800" b="0" i="0" u="none" strike="noStrike" cap="none" spc="0">
              <a:solidFill>
                <a:srgbClr val="000000"/>
              </a:solidFill>
              <a:latin typeface="Calibri"/>
              <a:ea typeface="Calibri"/>
              <a:cs typeface="Calibri"/>
            </a:endParaRPr>
          </a:p>
          <a:p>
            <a:pPr algn="just">
              <a:defRPr/>
            </a:pPr>
            <a:r>
              <a:rPr lang="fr-FR" sz="1800" b="0" i="0" u="none" strike="noStrike" cap="none" spc="0">
                <a:solidFill>
                  <a:srgbClr val="000000"/>
                </a:solidFill>
                <a:latin typeface="Calibri"/>
                <a:ea typeface="Calibri"/>
                <a:cs typeface="Calibri"/>
              </a:rPr>
              <a:t>- approche intégrée de la gestion du milieu : elle s’appuie sur un grand nombre d'actions existantes aux niveaux local, national, communautaire et international. Elle vise à les fédérer et les amplifier de manière cohérente.</a:t>
            </a:r>
            <a:endParaRPr lang="fr-FR" sz="1800" b="0" i="0" u="none" strike="noStrike" cap="none" spc="0">
              <a:solidFill>
                <a:srgbClr val="000000"/>
              </a:solidFill>
              <a:latin typeface="Calibri"/>
              <a:ea typeface="Calibri"/>
              <a:cs typeface="Calibri"/>
            </a:endParaRPr>
          </a:p>
          <a:p>
            <a:pPr algn="just">
              <a:defRPr/>
            </a:pPr>
            <a:r>
              <a:rPr lang="fr-FR" sz="1800" b="0" i="0" u="none" strike="noStrike" cap="none" spc="0">
                <a:solidFill>
                  <a:srgbClr val="000000"/>
                </a:solidFill>
                <a:latin typeface="Calibri"/>
                <a:ea typeface="Calibri"/>
                <a:cs typeface="Calibri"/>
              </a:rPr>
              <a:t>- approche écosystémique du milieu marin : elle vise à maintenir ou rétablir un bon fonctionnement des écosystèmes marins (diversité biologique conservée et interactions correctes entre les espèces et leurs habitats, océans dynamiques et productifs) tout en permettant l'exercice des usages en mer pour les générations futures dans une perspective de développement durable.</a:t>
            </a:r>
            <a:endParaRPr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otalTime>0</TotalTime>
  <Words>0</Words>
  <Application>ONLYOFFICE/2.4.526.0</Application>
  <PresentationFormat>On-screen Show (4:3)</PresentationFormat>
  <Paragraphs>0</Paragraphs>
  <Slides>55</Slides>
  <Notes>55</Notes>
  <HiddenSlides>0</HiddenSlides>
  <MMClips>2</MMClips>
  <ScaleCrop>0</ScaleCrop>
  <HeadingPairs>
    <vt:vector size="4" baseType="variant">
      <vt:variant>
        <vt:lpstr>Theme</vt:lpstr>
      </vt:variant>
      <vt:variant>
        <vt:i4>2</vt:i4>
      </vt:variant>
      <vt:variant>
        <vt:lpstr>Slide Titles</vt:lpstr>
      </vt:variant>
      <vt:variant>
        <vt:i4>55</vt:i4>
      </vt:variant>
    </vt:vector>
  </HeadingPairs>
  <TitlesOfParts>
    <vt:vector size="57" baseType="lpstr">
      <vt:lpstr>Theme 1</vt:lpstr>
      <vt:lpstr>Theme 2</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vector>
  </TitlesOfParts>
  <LinksUpToDate>0</LinksUpToDate>
  <SharedDoc>0</SharedDoc>
  <HyperlinksChanged>0</HyperlinksChanged>
</Properties>
</file>

<file path=docProps/core.xml><?xml version="1.0" encoding="utf-8"?>
<cp:coreProperties xmlns:cp="http://schemas.openxmlformats.org/package/2006/metadata/core-properties" xmlns:dc="http://purl.org/dc/elements/1.1/" xmlns:dcterms="http://purl.org/dc/terms/" xmlns:xsi="http://www.w3.org/2001/XMLSchema-instance">
  <dc:creator/>
  <cp:lastModifiedBy/>
</cp:coreProperties>
</file>